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5" r:id="rId3"/>
    <p:sldId id="276" r:id="rId4"/>
    <p:sldId id="263" r:id="rId5"/>
    <p:sldId id="264" r:id="rId6"/>
    <p:sldId id="268" r:id="rId7"/>
    <p:sldId id="270" r:id="rId8"/>
    <p:sldId id="271" r:id="rId9"/>
    <p:sldId id="273" r:id="rId10"/>
    <p:sldId id="277" r:id="rId11"/>
    <p:sldId id="285" r:id="rId12"/>
    <p:sldId id="286" r:id="rId13"/>
    <p:sldId id="267" r:id="rId14"/>
    <p:sldId id="290" r:id="rId15"/>
    <p:sldId id="278" r:id="rId16"/>
    <p:sldId id="279" r:id="rId17"/>
    <p:sldId id="280" r:id="rId18"/>
    <p:sldId id="281" r:id="rId19"/>
    <p:sldId id="282" r:id="rId20"/>
    <p:sldId id="265" r:id="rId21"/>
    <p:sldId id="283" r:id="rId22"/>
    <p:sldId id="291" r:id="rId23"/>
    <p:sldId id="292" r:id="rId24"/>
    <p:sldId id="288" r:id="rId25"/>
    <p:sldId id="289" r:id="rId26"/>
    <p:sldId id="259" r:id="rId27"/>
    <p:sldId id="262" r:id="rId28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5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7F374-96DB-495B-8459-774C80FC74CF}" type="datetimeFigureOut">
              <a:rPr lang="es-CO" smtClean="0"/>
              <a:pPr/>
              <a:t>12/11/2014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4C07-993A-4DEE-919A-EDEE68F9A150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7F374-96DB-495B-8459-774C80FC74CF}" type="datetimeFigureOut">
              <a:rPr lang="es-CO" smtClean="0"/>
              <a:pPr/>
              <a:t>12/11/2014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4C07-993A-4DEE-919A-EDEE68F9A150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7F374-96DB-495B-8459-774C80FC74CF}" type="datetimeFigureOut">
              <a:rPr lang="es-CO" smtClean="0"/>
              <a:pPr/>
              <a:t>12/11/2014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4C07-993A-4DEE-919A-EDEE68F9A150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7F374-96DB-495B-8459-774C80FC74CF}" type="datetimeFigureOut">
              <a:rPr lang="es-CO" smtClean="0"/>
              <a:pPr/>
              <a:t>12/11/2014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4C07-993A-4DEE-919A-EDEE68F9A150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7F374-96DB-495B-8459-774C80FC74CF}" type="datetimeFigureOut">
              <a:rPr lang="es-CO" smtClean="0"/>
              <a:pPr/>
              <a:t>12/11/2014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4C07-993A-4DEE-919A-EDEE68F9A150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7F374-96DB-495B-8459-774C80FC74CF}" type="datetimeFigureOut">
              <a:rPr lang="es-CO" smtClean="0"/>
              <a:pPr/>
              <a:t>12/11/2014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4C07-993A-4DEE-919A-EDEE68F9A150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7F374-96DB-495B-8459-774C80FC74CF}" type="datetimeFigureOut">
              <a:rPr lang="es-CO" smtClean="0"/>
              <a:pPr/>
              <a:t>12/11/2014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4C07-993A-4DEE-919A-EDEE68F9A150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7F374-96DB-495B-8459-774C80FC74CF}" type="datetimeFigureOut">
              <a:rPr lang="es-CO" smtClean="0"/>
              <a:pPr/>
              <a:t>12/11/2014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4C07-993A-4DEE-919A-EDEE68F9A150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7F374-96DB-495B-8459-774C80FC74CF}" type="datetimeFigureOut">
              <a:rPr lang="es-CO" smtClean="0"/>
              <a:pPr/>
              <a:t>12/11/2014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4C07-993A-4DEE-919A-EDEE68F9A150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7F374-96DB-495B-8459-774C80FC74CF}" type="datetimeFigureOut">
              <a:rPr lang="es-CO" smtClean="0"/>
              <a:pPr/>
              <a:t>12/11/2014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4C07-993A-4DEE-919A-EDEE68F9A150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7F374-96DB-495B-8459-774C80FC74CF}" type="datetimeFigureOut">
              <a:rPr lang="es-CO" smtClean="0"/>
              <a:pPr/>
              <a:t>12/11/2014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4C07-993A-4DEE-919A-EDEE68F9A150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7F374-96DB-495B-8459-774C80FC74CF}" type="datetimeFigureOut">
              <a:rPr lang="es-CO" smtClean="0"/>
              <a:pPr/>
              <a:t>12/11/2014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4A4C07-993A-4DEE-919A-EDEE68F9A150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hyperlink" Target="http://www.sibcolombia.net/web/sib/cifras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hyperlink" Target="http://www.sibcolombia.net/web/sib/cifras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vimeo.com/78965427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i7qPfnPlYSM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books.google.com/books?id=zeTU8QauENcC&amp;pg=PA178" TargetMode="External"/><Relationship Id="rId3" Type="http://schemas.openxmlformats.org/officeDocument/2006/relationships/hyperlink" Target="http://es.wikipedia.org/wiki/Genotipo" TargetMode="External"/><Relationship Id="rId7" Type="http://schemas.openxmlformats.org/officeDocument/2006/relationships/hyperlink" Target="http://en.wikipedia.org/wiki/Biodiversity" TargetMode="External"/><Relationship Id="rId2" Type="http://schemas.openxmlformats.org/officeDocument/2006/relationships/hyperlink" Target="http://es.wikipedia.org/wiki/Alelo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s.wikipedia.org/wiki/Biosfera" TargetMode="External"/><Relationship Id="rId5" Type="http://schemas.openxmlformats.org/officeDocument/2006/relationships/hyperlink" Target="http://es.wikipedia.org/wiki/Biocenosis" TargetMode="External"/><Relationship Id="rId4" Type="http://schemas.openxmlformats.org/officeDocument/2006/relationships/hyperlink" Target="http://es.wikipedia.org/wiki/Especie_(biolog%C3%ADa)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books.google.com/books?id=zeTU8QauENcC&amp;pg=PA178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ytimes.com/2011/08/30/science/30species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spb.royalsocietypublishing.org/search?author1=Jeffrey+C.+Oliver&amp;sortspec=date&amp;submit=Submit" TargetMode="Externa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spb.royalsocietypublishing.org/search?author1=Ant%C3%B3nia+Monteiro&amp;sortspec=date&amp;submit=Submit" TargetMode="External"/><Relationship Id="rId4" Type="http://schemas.openxmlformats.org/officeDocument/2006/relationships/hyperlink" Target="http://rspb.royalsocietypublishing.org/search?author1=Kendra+A.+Robertson&amp;sortspec=date&amp;submit=Submit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Which</a:t>
            </a:r>
            <a:r>
              <a:rPr lang="es-MX" dirty="0" smtClean="0"/>
              <a:t> </a:t>
            </a:r>
            <a:r>
              <a:rPr lang="es-MX" dirty="0" err="1"/>
              <a:t>is</a:t>
            </a:r>
            <a:r>
              <a:rPr lang="es-MX" dirty="0"/>
              <a:t> more </a:t>
            </a:r>
            <a:r>
              <a:rPr lang="es-MX" dirty="0" err="1"/>
              <a:t>valuable</a:t>
            </a:r>
            <a:r>
              <a:rPr lang="es-MX" dirty="0"/>
              <a:t>?</a:t>
            </a: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511" y="2060848"/>
            <a:ext cx="4124079" cy="275153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5886" y="1700807"/>
            <a:ext cx="3968522" cy="3026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87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/>
              <a:t>Why</a:t>
            </a:r>
            <a:r>
              <a:rPr lang="es-MX" dirty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biodiversity</a:t>
            </a:r>
            <a:r>
              <a:rPr lang="es-MX" dirty="0" smtClean="0"/>
              <a:t> </a:t>
            </a:r>
            <a:r>
              <a:rPr lang="es-MX" dirty="0" err="1"/>
              <a:t>important</a:t>
            </a:r>
            <a:r>
              <a:rPr lang="es-MX" dirty="0"/>
              <a:t>?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644008" y="1417638"/>
            <a:ext cx="4042792" cy="4708525"/>
          </a:xfrm>
        </p:spPr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Because </a:t>
            </a:r>
            <a:r>
              <a:rPr lang="en-US" dirty="0"/>
              <a:t>the world is in a </a:t>
            </a:r>
            <a:r>
              <a:rPr lang="en-US" dirty="0" smtClean="0"/>
              <a:t>continuous state of </a:t>
            </a:r>
            <a:r>
              <a:rPr lang="en-US" dirty="0"/>
              <a:t>change</a:t>
            </a:r>
          </a:p>
          <a:p>
            <a:endParaRPr lang="en-US" dirty="0" smtClean="0"/>
          </a:p>
          <a:p>
            <a:r>
              <a:rPr lang="en-US" dirty="0" smtClean="0"/>
              <a:t>And </a:t>
            </a:r>
            <a:r>
              <a:rPr lang="en-US" dirty="0"/>
              <a:t>each difference </a:t>
            </a:r>
            <a:r>
              <a:rPr lang="en-US" dirty="0" smtClean="0"/>
              <a:t>(variation) is an </a:t>
            </a:r>
            <a:r>
              <a:rPr lang="en-US" dirty="0"/>
              <a:t>opportunity to be adapted to future conditions</a:t>
            </a:r>
          </a:p>
          <a:p>
            <a:endParaRPr lang="en-US" dirty="0" smtClean="0"/>
          </a:p>
          <a:p>
            <a:r>
              <a:rPr lang="en-US" dirty="0" smtClean="0"/>
              <a:t>Differences (variations) </a:t>
            </a:r>
            <a:r>
              <a:rPr lang="en-US" dirty="0"/>
              <a:t>c</a:t>
            </a:r>
            <a:r>
              <a:rPr lang="en-US" dirty="0" smtClean="0"/>
              <a:t>an </a:t>
            </a:r>
            <a:r>
              <a:rPr lang="en-US" dirty="0"/>
              <a:t>be considered </a:t>
            </a:r>
            <a:r>
              <a:rPr lang="en-US" dirty="0" smtClean="0"/>
              <a:t>as ´tools´.</a:t>
            </a:r>
            <a:endParaRPr lang="es-MX" dirty="0"/>
          </a:p>
        </p:txBody>
      </p:sp>
      <p:pic>
        <p:nvPicPr>
          <p:cNvPr id="4098" name="Picture 2" descr="http://www2.estrellamountain.edu/faculty/farabee/BIOBK/1Fig2-5globe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11" y="1417637"/>
            <a:ext cx="4241365" cy="5288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575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60991"/>
            <a:ext cx="8229600" cy="1143000"/>
          </a:xfrm>
        </p:spPr>
        <p:txBody>
          <a:bodyPr/>
          <a:lstStyle/>
          <a:p>
            <a:r>
              <a:rPr lang="es-MX" dirty="0" err="1" smtClean="0"/>
              <a:t>Biodiversity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always</a:t>
            </a:r>
            <a:r>
              <a:rPr lang="es-MX" dirty="0" smtClean="0"/>
              <a:t> </a:t>
            </a:r>
            <a:r>
              <a:rPr lang="es-MX" dirty="0" err="1" smtClean="0"/>
              <a:t>changing</a:t>
            </a:r>
            <a:endParaRPr lang="es-MX" dirty="0"/>
          </a:p>
        </p:txBody>
      </p:sp>
      <p:sp>
        <p:nvSpPr>
          <p:cNvPr id="5" name="CuadroTexto 4"/>
          <p:cNvSpPr txBox="1"/>
          <p:nvPr/>
        </p:nvSpPr>
        <p:spPr>
          <a:xfrm>
            <a:off x="4427984" y="5805264"/>
            <a:ext cx="471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          Fuentes  </a:t>
            </a:r>
            <a:endParaRPr lang="en-US" dirty="0"/>
          </a:p>
        </p:txBody>
      </p:sp>
      <p:sp>
        <p:nvSpPr>
          <p:cNvPr id="6" name="CuadroTexto 5"/>
          <p:cNvSpPr txBox="1"/>
          <p:nvPr/>
        </p:nvSpPr>
        <p:spPr>
          <a:xfrm>
            <a:off x="6001937" y="1395971"/>
            <a:ext cx="31420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99.9 percent of all species that have existed on Earth are extinct</a:t>
            </a:r>
            <a:r>
              <a:rPr lang="en-US" dirty="0"/>
              <a:t>. </a:t>
            </a:r>
            <a:endParaRPr lang="es-MX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3922" y="3140968"/>
            <a:ext cx="3000078" cy="1176709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4427984" y="6051531"/>
            <a:ext cx="464400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http://www.endangeredspeciesinternational.org/overview.html</a:t>
            </a:r>
          </a:p>
        </p:txBody>
      </p:sp>
      <p:pic>
        <p:nvPicPr>
          <p:cNvPr id="3074" name="Picture 2" descr="http://www2.estrellamountain.edu/faculty/farabee/BIOBK/anextdiversity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02" y="1414691"/>
            <a:ext cx="5774942" cy="4569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/>
          <p:cNvSpPr txBox="1"/>
          <p:nvPr/>
        </p:nvSpPr>
        <p:spPr>
          <a:xfrm>
            <a:off x="4427984" y="6297752"/>
            <a:ext cx="36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/>
              <a:t>http://www2.estrellamountain.edu/faculty/farabee/BIOBK/biobookpaleo5.html</a:t>
            </a:r>
          </a:p>
        </p:txBody>
      </p:sp>
    </p:spTree>
    <p:extLst>
      <p:ext uri="{BB962C8B-B14F-4D97-AF65-F5344CB8AC3E}">
        <p14:creationId xmlns:p14="http://schemas.microsoft.com/office/powerpoint/2010/main" val="104522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Will</a:t>
            </a:r>
            <a:r>
              <a:rPr lang="es-MX" dirty="0" smtClean="0"/>
              <a:t> </a:t>
            </a:r>
            <a:r>
              <a:rPr lang="es-MX" dirty="0" err="1" smtClean="0"/>
              <a:t>there</a:t>
            </a:r>
            <a:r>
              <a:rPr lang="es-MX" dirty="0" smtClean="0"/>
              <a:t> be a </a:t>
            </a:r>
            <a:r>
              <a:rPr lang="es-MX" dirty="0" err="1"/>
              <a:t>s</a:t>
            </a:r>
            <a:r>
              <a:rPr lang="es-MX" dirty="0" err="1" smtClean="0"/>
              <a:t>ixth</a:t>
            </a:r>
            <a:r>
              <a:rPr lang="es-MX" dirty="0" smtClean="0"/>
              <a:t> </a:t>
            </a:r>
            <a:r>
              <a:rPr lang="es-MX" dirty="0" err="1" smtClean="0"/>
              <a:t>extintion</a:t>
            </a:r>
            <a:r>
              <a:rPr lang="es-MX" dirty="0" smtClean="0"/>
              <a:t>?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5733256"/>
            <a:ext cx="8229600" cy="536923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Elizabeth </a:t>
            </a:r>
            <a:r>
              <a:rPr lang="en-US" dirty="0" err="1"/>
              <a:t>Kolbert</a:t>
            </a:r>
            <a:r>
              <a:rPr lang="en-US" dirty="0"/>
              <a:t> explores </a:t>
            </a:r>
            <a:r>
              <a:rPr lang="en-US" dirty="0" smtClean="0"/>
              <a:t>this idea in </a:t>
            </a:r>
            <a:r>
              <a:rPr lang="en-US" dirty="0"/>
              <a:t>her new book, The Sixth </a:t>
            </a:r>
            <a:r>
              <a:rPr lang="en-US" dirty="0" smtClean="0"/>
              <a:t>Extinction</a:t>
            </a:r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313184" y="6379061"/>
            <a:ext cx="85176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/>
              <a:t>http://www.washingtonpost.com/blogs/wonkblog/wp/2014/02/11/there-have-been-five-mass-extinctions-in-earths-history-now-were-facing-a-sixth</a:t>
            </a:r>
            <a:r>
              <a:rPr lang="es-MX" dirty="0"/>
              <a:t>/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1423987"/>
            <a:ext cx="5715000" cy="4010025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6484177" y="2420888"/>
            <a:ext cx="9453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err="1"/>
              <a:t>asteroid</a:t>
            </a:r>
            <a:endParaRPr lang="es-MX" dirty="0"/>
          </a:p>
        </p:txBody>
      </p:sp>
      <p:sp>
        <p:nvSpPr>
          <p:cNvPr id="7" name="Rectángulo 6"/>
          <p:cNvSpPr/>
          <p:nvPr/>
        </p:nvSpPr>
        <p:spPr>
          <a:xfrm>
            <a:off x="4932040" y="2574776"/>
            <a:ext cx="139012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50" dirty="0"/>
              <a:t>a </a:t>
            </a:r>
            <a:r>
              <a:rPr lang="es-MX" sz="1050" dirty="0" err="1"/>
              <a:t>huge</a:t>
            </a:r>
            <a:r>
              <a:rPr lang="es-MX" sz="1050" dirty="0"/>
              <a:t> </a:t>
            </a:r>
            <a:r>
              <a:rPr lang="es-MX" sz="1050" dirty="0" err="1"/>
              <a:t>volcanic</a:t>
            </a:r>
            <a:r>
              <a:rPr lang="es-MX" sz="1050" dirty="0"/>
              <a:t> </a:t>
            </a:r>
            <a:r>
              <a:rPr lang="es-MX" sz="1050" dirty="0" err="1"/>
              <a:t>event</a:t>
            </a:r>
            <a:endParaRPr lang="es-MX" sz="1050" dirty="0"/>
          </a:p>
        </p:txBody>
      </p:sp>
    </p:spTree>
    <p:extLst>
      <p:ext uri="{BB962C8B-B14F-4D97-AF65-F5344CB8AC3E}">
        <p14:creationId xmlns:p14="http://schemas.microsoft.com/office/powerpoint/2010/main" val="322933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Edward O. Wilson</a:t>
            </a:r>
            <a:endParaRPr lang="es-CO" dirty="0"/>
          </a:p>
        </p:txBody>
      </p:sp>
      <p:pic>
        <p:nvPicPr>
          <p:cNvPr id="24578" name="Picture 2" descr="The Diversity of Lif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714488"/>
            <a:ext cx="2981325" cy="4524376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4572000" y="1643050"/>
            <a:ext cx="235745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err="1" smtClean="0"/>
              <a:t>If</a:t>
            </a:r>
            <a:r>
              <a:rPr lang="es-CO" dirty="0" smtClean="0"/>
              <a:t> </a:t>
            </a: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want</a:t>
            </a:r>
            <a:r>
              <a:rPr lang="es-CO" dirty="0" smtClean="0"/>
              <a:t> </a:t>
            </a:r>
            <a:r>
              <a:rPr lang="es-CO" dirty="0" err="1" smtClean="0"/>
              <a:t>to</a:t>
            </a:r>
            <a:r>
              <a:rPr lang="es-CO" dirty="0" smtClean="0"/>
              <a:t> </a:t>
            </a:r>
            <a:r>
              <a:rPr lang="es-CO" dirty="0" err="1" smtClean="0"/>
              <a:t>know</a:t>
            </a:r>
            <a:r>
              <a:rPr lang="es-CO" dirty="0" smtClean="0"/>
              <a:t> more </a:t>
            </a:r>
            <a:r>
              <a:rPr lang="es-CO" dirty="0"/>
              <a:t> </a:t>
            </a:r>
            <a:r>
              <a:rPr lang="es-CO" dirty="0" smtClean="0"/>
              <a:t>try </a:t>
            </a:r>
            <a:r>
              <a:rPr lang="es-CO" dirty="0" err="1" smtClean="0"/>
              <a:t>reading</a:t>
            </a:r>
            <a:r>
              <a:rPr lang="es-CO" dirty="0" smtClean="0"/>
              <a:t> </a:t>
            </a:r>
            <a:r>
              <a:rPr lang="es-CO" dirty="0" err="1" smtClean="0"/>
              <a:t>this</a:t>
            </a:r>
            <a:r>
              <a:rPr lang="es-CO" dirty="0" smtClean="0"/>
              <a:t> </a:t>
            </a:r>
            <a:r>
              <a:rPr lang="es-CO" dirty="0" err="1" smtClean="0"/>
              <a:t>very</a:t>
            </a:r>
            <a:r>
              <a:rPr lang="es-CO" dirty="0" smtClean="0"/>
              <a:t> </a:t>
            </a:r>
            <a:r>
              <a:rPr lang="es-CO" dirty="0" err="1" smtClean="0"/>
              <a:t>interesting</a:t>
            </a:r>
            <a:r>
              <a:rPr lang="es-CO" dirty="0" smtClean="0"/>
              <a:t> </a:t>
            </a:r>
            <a:r>
              <a:rPr lang="es-CO" dirty="0" err="1" smtClean="0"/>
              <a:t>book</a:t>
            </a:r>
            <a:endParaRPr lang="es-CO" dirty="0" smtClean="0"/>
          </a:p>
          <a:p>
            <a:endParaRPr lang="es-CO" dirty="0" smtClean="0"/>
          </a:p>
          <a:p>
            <a:r>
              <a:rPr lang="es-CO" dirty="0" err="1" smtClean="0"/>
              <a:t>They</a:t>
            </a:r>
            <a:r>
              <a:rPr lang="es-CO" dirty="0" smtClean="0"/>
              <a:t> </a:t>
            </a:r>
            <a:r>
              <a:rPr lang="es-CO" dirty="0" err="1" smtClean="0"/>
              <a:t>also</a:t>
            </a:r>
            <a:r>
              <a:rPr lang="es-CO" dirty="0" smtClean="0"/>
              <a:t> </a:t>
            </a:r>
            <a:r>
              <a:rPr lang="es-CO" dirty="0" err="1" smtClean="0"/>
              <a:t>have</a:t>
            </a:r>
            <a:r>
              <a:rPr lang="es-CO" dirty="0" smtClean="0"/>
              <a:t> a </a:t>
            </a:r>
            <a:r>
              <a:rPr lang="es-CO" dirty="0" err="1"/>
              <a:t>S</a:t>
            </a:r>
            <a:r>
              <a:rPr lang="es-CO" dirty="0" err="1" smtClean="0"/>
              <a:t>panish</a:t>
            </a:r>
            <a:r>
              <a:rPr lang="es-CO" dirty="0" smtClean="0"/>
              <a:t> </a:t>
            </a:r>
            <a:r>
              <a:rPr lang="es-CO" dirty="0" err="1" smtClean="0"/>
              <a:t>version</a:t>
            </a:r>
            <a:endParaRPr lang="es-CO" dirty="0" smtClean="0"/>
          </a:p>
          <a:p>
            <a:endParaRPr lang="es-CO" dirty="0" smtClean="0"/>
          </a:p>
          <a:p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Biodiversity</a:t>
            </a:r>
            <a:r>
              <a:rPr lang="es-MX" dirty="0" smtClean="0"/>
              <a:t> </a:t>
            </a:r>
            <a:r>
              <a:rPr lang="es-MX" dirty="0" err="1" smtClean="0"/>
              <a:t>Index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MX" dirty="0" smtClean="0"/>
          </a:p>
          <a:p>
            <a:endParaRPr lang="es-MX" dirty="0"/>
          </a:p>
          <a:p>
            <a:r>
              <a:rPr lang="en-US" dirty="0"/>
              <a:t>Biodiversity =# species/ </a:t>
            </a:r>
            <a:r>
              <a:rPr lang="en-US" dirty="0" smtClean="0"/>
              <a:t>region </a:t>
            </a:r>
            <a:r>
              <a:rPr lang="en-US" dirty="0"/>
              <a:t>or </a:t>
            </a:r>
            <a:r>
              <a:rPr lang="en-US" dirty="0" smtClean="0"/>
              <a:t>area</a:t>
            </a:r>
          </a:p>
          <a:p>
            <a:pPr marL="0" indent="0">
              <a:buNone/>
            </a:pPr>
            <a:r>
              <a:rPr lang="en-US" dirty="0" err="1" smtClean="0"/>
              <a:t>Margalef</a:t>
            </a:r>
            <a:r>
              <a:rPr lang="en-US" dirty="0" smtClean="0"/>
              <a:t> Diversity Index formula:</a:t>
            </a:r>
            <a:endParaRPr lang="en-US" dirty="0"/>
          </a:p>
          <a:p>
            <a:r>
              <a:rPr lang="en-US" dirty="0" err="1"/>
              <a:t>Dmg</a:t>
            </a:r>
            <a:r>
              <a:rPr lang="en-US" dirty="0"/>
              <a:t>= (S-1)/Ln N</a:t>
            </a:r>
          </a:p>
          <a:p>
            <a:r>
              <a:rPr lang="en-US" dirty="0"/>
              <a:t>S = # total species</a:t>
            </a:r>
          </a:p>
          <a:p>
            <a:r>
              <a:rPr lang="en-US" dirty="0"/>
              <a:t>N= # total of  individual in the sample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651830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# in </a:t>
            </a:r>
            <a:r>
              <a:rPr lang="es-MX" dirty="0" err="1" smtClean="0"/>
              <a:t>Colombian</a:t>
            </a:r>
            <a:r>
              <a:rPr lang="es-MX" dirty="0" smtClean="0"/>
              <a:t> </a:t>
            </a:r>
            <a:r>
              <a:rPr lang="es-MX" dirty="0" err="1" smtClean="0"/>
              <a:t>Biodiversity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4197" y="1268760"/>
            <a:ext cx="8229600" cy="4525963"/>
          </a:xfrm>
        </p:spPr>
        <p:txBody>
          <a:bodyPr>
            <a:normAutofit/>
          </a:bodyPr>
          <a:lstStyle/>
          <a:p>
            <a:r>
              <a:rPr lang="en-US" sz="1050" dirty="0" smtClean="0"/>
              <a:t>It is not easy to estimate the total number of species living in </a:t>
            </a:r>
            <a:r>
              <a:rPr lang="en-US" sz="1050" dirty="0"/>
              <a:t>C</a:t>
            </a:r>
            <a:r>
              <a:rPr lang="en-US" sz="1050" dirty="0" smtClean="0"/>
              <a:t>olombia, but we have a general idea of our biological diversity: </a:t>
            </a:r>
            <a:r>
              <a:rPr lang="es-MX" sz="1050" dirty="0" smtClean="0">
                <a:hlinkClick r:id="rId2"/>
              </a:rPr>
              <a:t>http</a:t>
            </a:r>
            <a:r>
              <a:rPr lang="es-MX" sz="1050" dirty="0">
                <a:hlinkClick r:id="rId2"/>
              </a:rPr>
              <a:t>://</a:t>
            </a:r>
            <a:r>
              <a:rPr lang="es-MX" sz="1050" dirty="0" smtClean="0">
                <a:hlinkClick r:id="rId2"/>
              </a:rPr>
              <a:t>www.sibcolombia.net/web/sib/cifras</a:t>
            </a:r>
            <a:endParaRPr lang="es-MX" sz="1050" dirty="0" smtClean="0"/>
          </a:p>
          <a:p>
            <a:r>
              <a:rPr lang="en-US" sz="1050" dirty="0"/>
              <a:t>How many species </a:t>
            </a:r>
            <a:r>
              <a:rPr lang="en-US" sz="1050" dirty="0" smtClean="0"/>
              <a:t>are there in Colombia?                          </a:t>
            </a:r>
            <a:r>
              <a:rPr lang="es-MX" sz="2000" dirty="0" smtClean="0">
                <a:solidFill>
                  <a:srgbClr val="FF0000"/>
                </a:solidFill>
              </a:rPr>
              <a:t>54.871</a:t>
            </a:r>
            <a:endParaRPr lang="es-MX" sz="2000" dirty="0">
              <a:solidFill>
                <a:srgbClr val="FF0000"/>
              </a:solidFill>
            </a:endParaRPr>
          </a:p>
          <a:p>
            <a:r>
              <a:rPr lang="en-US" sz="1050" dirty="0"/>
              <a:t>A</a:t>
            </a:r>
            <a:r>
              <a:rPr lang="en-US" sz="1050" dirty="0" smtClean="0"/>
              <a:t> </a:t>
            </a:r>
            <a:r>
              <a:rPr lang="en-US" sz="1050" dirty="0"/>
              <a:t>very weak estimate, </a:t>
            </a:r>
            <a:r>
              <a:rPr lang="en-US" sz="1050" dirty="0" smtClean="0"/>
              <a:t>does not take into account microorganisms</a:t>
            </a:r>
          </a:p>
          <a:p>
            <a:pPr marL="0" indent="0">
              <a:buNone/>
            </a:pPr>
            <a:endParaRPr lang="es-MX" sz="600" b="1" dirty="0"/>
          </a:p>
          <a:p>
            <a:pPr marL="0" indent="0">
              <a:buNone/>
            </a:pPr>
            <a:endParaRPr lang="es-MX" sz="1800" b="1" dirty="0" smtClean="0"/>
          </a:p>
          <a:p>
            <a:pPr marL="0" indent="0" algn="ctr">
              <a:buNone/>
            </a:pPr>
            <a:r>
              <a:rPr lang="es-MX" sz="1800" b="1" dirty="0" err="1" smtClean="0"/>
              <a:t>Vertebrates</a:t>
            </a:r>
            <a:endParaRPr lang="en-US" sz="1800" b="1" dirty="0"/>
          </a:p>
        </p:txBody>
      </p:sp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4016017"/>
              </p:ext>
            </p:extLst>
          </p:nvPr>
        </p:nvGraphicFramePr>
        <p:xfrm>
          <a:off x="106507" y="3230875"/>
          <a:ext cx="8784979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4997"/>
                <a:gridCol w="1254997"/>
                <a:gridCol w="1254997"/>
                <a:gridCol w="1254997"/>
                <a:gridCol w="1254997"/>
                <a:gridCol w="1254997"/>
                <a:gridCol w="1254997"/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1800" b="0" i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Mammals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Birds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Reptiles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err="1" smtClean="0"/>
                        <a:t>amphibians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Sea </a:t>
                      </a:r>
                      <a:r>
                        <a:rPr lang="es-MX" dirty="0" err="1" smtClean="0"/>
                        <a:t>Fish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Fresh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waters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fish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Migratory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birds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479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1859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571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763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1533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197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227" y="4652068"/>
            <a:ext cx="1009650" cy="100965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9239" y="4678800"/>
            <a:ext cx="1009650" cy="10096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9251" y="4652068"/>
            <a:ext cx="1009650" cy="100965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6059" y="4652068"/>
            <a:ext cx="1009650" cy="100965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44260" y="4678800"/>
            <a:ext cx="1009650" cy="100965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33772" y="4678800"/>
            <a:ext cx="1009650" cy="1009650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65443" y="4678800"/>
            <a:ext cx="1009650" cy="100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616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60990"/>
            <a:ext cx="8229600" cy="1143000"/>
          </a:xfrm>
        </p:spPr>
        <p:txBody>
          <a:bodyPr/>
          <a:lstStyle/>
          <a:p>
            <a:r>
              <a:rPr lang="es-MX" dirty="0" err="1" smtClean="0"/>
              <a:t>Invertebrates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4909525"/>
              </p:ext>
            </p:extLst>
          </p:nvPr>
        </p:nvGraphicFramePr>
        <p:xfrm>
          <a:off x="107504" y="1600200"/>
          <a:ext cx="9036496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9562"/>
                <a:gridCol w="1129562"/>
                <a:gridCol w="1129562"/>
                <a:gridCol w="1129562"/>
                <a:gridCol w="1129562"/>
                <a:gridCol w="1129562"/>
                <a:gridCol w="1129562"/>
                <a:gridCol w="1129562"/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1600" dirty="0" err="1" smtClean="0"/>
                        <a:t>Butterflies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Ants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Sea </a:t>
                      </a:r>
                      <a:r>
                        <a:rPr lang="es-MX" dirty="0" err="1" smtClean="0"/>
                        <a:t>Molluscs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err="1" smtClean="0"/>
                        <a:t>Terrestrian</a:t>
                      </a:r>
                      <a:r>
                        <a:rPr lang="es-MX" sz="1600" dirty="0" smtClean="0"/>
                        <a:t> </a:t>
                      </a:r>
                      <a:r>
                        <a:rPr lang="es-MX" sz="1600" dirty="0" err="1" smtClean="0"/>
                        <a:t>Mollusc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err="1" smtClean="0"/>
                        <a:t>Coleopters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Aracnids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Decapoda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Bees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3274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900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2250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650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7000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109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688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398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1187624" y="5157192"/>
            <a:ext cx="67687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There are </a:t>
            </a:r>
            <a:r>
              <a:rPr lang="en-US" dirty="0" smtClean="0"/>
              <a:t>an estimated </a:t>
            </a:r>
            <a:r>
              <a:rPr lang="en-US" dirty="0"/>
              <a:t>300.000 invertebrate </a:t>
            </a:r>
            <a:r>
              <a:rPr lang="en-US" dirty="0" smtClean="0"/>
              <a:t>species </a:t>
            </a:r>
            <a:r>
              <a:rPr lang="en-US" dirty="0"/>
              <a:t>but we only know 10% </a:t>
            </a:r>
            <a:r>
              <a:rPr lang="en-US" dirty="0" smtClean="0"/>
              <a:t>(it </a:t>
            </a:r>
            <a:r>
              <a:rPr lang="en-US" dirty="0"/>
              <a:t>is at least 6 </a:t>
            </a:r>
            <a:r>
              <a:rPr lang="en-US" dirty="0" smtClean="0"/>
              <a:t>times </a:t>
            </a:r>
            <a:r>
              <a:rPr lang="en-US" dirty="0"/>
              <a:t>more than </a:t>
            </a:r>
            <a:r>
              <a:rPr lang="en-US" dirty="0" smtClean="0"/>
              <a:t>the total number of species that we </a:t>
            </a:r>
            <a:r>
              <a:rPr lang="en-US" dirty="0"/>
              <a:t>know today)</a:t>
            </a:r>
            <a:endParaRPr lang="es-MX" dirty="0"/>
          </a:p>
          <a:p>
            <a:pPr algn="ctr"/>
            <a:r>
              <a:rPr lang="es-MX" dirty="0">
                <a:hlinkClick r:id="rId2"/>
              </a:rPr>
              <a:t>http://</a:t>
            </a:r>
            <a:r>
              <a:rPr lang="es-MX" dirty="0" smtClean="0">
                <a:hlinkClick r:id="rId2"/>
              </a:rPr>
              <a:t>www.sibcolombia.net/web/sib/cifras</a:t>
            </a:r>
            <a:endParaRPr lang="es-MX" dirty="0" smtClean="0"/>
          </a:p>
          <a:p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356992"/>
            <a:ext cx="1009650" cy="100965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7664" y="3356992"/>
            <a:ext cx="1009650" cy="100965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11905" y="3356992"/>
            <a:ext cx="1009650" cy="100965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76146" y="3356992"/>
            <a:ext cx="1009650" cy="10096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40387" y="3356992"/>
            <a:ext cx="1009650" cy="100965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04628" y="3356992"/>
            <a:ext cx="1009650" cy="100965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68869" y="3356992"/>
            <a:ext cx="1009650" cy="100965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956376" y="3356992"/>
            <a:ext cx="1009650" cy="100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699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Plants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1288553"/>
              </p:ext>
            </p:extLst>
          </p:nvPr>
        </p:nvGraphicFramePr>
        <p:xfrm>
          <a:off x="457200" y="1139111"/>
          <a:ext cx="82296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Ferns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Palms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Orchids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No </a:t>
                      </a:r>
                      <a:r>
                        <a:rPr lang="es-MX" dirty="0" err="1" smtClean="0"/>
                        <a:t>flower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plants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mosses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Flower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baseline="0" dirty="0" err="1" smtClean="0"/>
                        <a:t>plants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1.641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262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4.010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53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1721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23.089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ángulo 4"/>
          <p:cNvSpPr/>
          <p:nvPr/>
        </p:nvSpPr>
        <p:spPr>
          <a:xfrm>
            <a:off x="4672147" y="5782587"/>
            <a:ext cx="42787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http://www.sibcolombia.net/web/sib/cifras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187" y="2319399"/>
            <a:ext cx="1009650" cy="1009650"/>
          </a:xfrm>
          <a:prstGeom prst="rect">
            <a:avLst/>
          </a:prstGeom>
        </p:spPr>
      </p:pic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4877899"/>
              </p:ext>
            </p:extLst>
          </p:nvPr>
        </p:nvGraphicFramePr>
        <p:xfrm>
          <a:off x="561187" y="4793429"/>
          <a:ext cx="4387244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3622"/>
                <a:gridCol w="2193622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mushrooms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rusts</a:t>
                      </a:r>
                      <a:r>
                        <a:rPr lang="es-MX" dirty="0" smtClean="0"/>
                        <a:t> and </a:t>
                      </a:r>
                      <a:r>
                        <a:rPr lang="es-MX" dirty="0" err="1" smtClean="0"/>
                        <a:t>coals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1.239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405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9549" y="2327491"/>
            <a:ext cx="1009650" cy="100965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2544" y="2289953"/>
            <a:ext cx="1009650" cy="10096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76586" y="2289953"/>
            <a:ext cx="1009650" cy="100965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72147" y="2280628"/>
            <a:ext cx="1009650" cy="100965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11821" y="2270303"/>
            <a:ext cx="1009650" cy="1009650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-441161" y="3703668"/>
            <a:ext cx="3240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err="1" smtClean="0"/>
              <a:t>Others</a:t>
            </a:r>
            <a:endParaRPr lang="es-MX" sz="3200" b="1" dirty="0"/>
          </a:p>
        </p:txBody>
      </p:sp>
      <p:graphicFrame>
        <p:nvGraphicFramePr>
          <p:cNvPr id="14" name="Tab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871220"/>
              </p:ext>
            </p:extLst>
          </p:nvPr>
        </p:nvGraphicFramePr>
        <p:xfrm>
          <a:off x="2294374" y="3651266"/>
          <a:ext cx="1872208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mtClean="0"/>
                        <a:t>lichens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1377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5" name="Imagen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89127" y="3648443"/>
            <a:ext cx="1009650" cy="1009650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2923" y="5647094"/>
            <a:ext cx="1009650" cy="1009650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636172" y="5589315"/>
            <a:ext cx="1009650" cy="100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44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06399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MX" dirty="0" err="1" smtClean="0"/>
              <a:t>World</a:t>
            </a:r>
            <a:r>
              <a:rPr lang="es-MX" dirty="0" smtClean="0"/>
              <a:t> ranking of </a:t>
            </a:r>
            <a:r>
              <a:rPr lang="es-MX" dirty="0" err="1" smtClean="0"/>
              <a:t>Colombian</a:t>
            </a:r>
            <a:r>
              <a:rPr lang="es-MX" dirty="0" smtClean="0"/>
              <a:t> </a:t>
            </a:r>
            <a:r>
              <a:rPr lang="es-MX" dirty="0" err="1" smtClean="0"/>
              <a:t>biodiversity</a:t>
            </a:r>
            <a:r>
              <a:rPr lang="es-MX" dirty="0" smtClean="0"/>
              <a:t>…</a:t>
            </a:r>
            <a:endParaRPr lang="es-MX" dirty="0"/>
          </a:p>
        </p:txBody>
      </p:sp>
      <p:pic>
        <p:nvPicPr>
          <p:cNvPr id="8" name="Marcador de contenido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2172" y="1137787"/>
            <a:ext cx="1269508" cy="1269508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2303810" y="1404136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/>
              <a:t>1st</a:t>
            </a:r>
            <a:r>
              <a:rPr lang="en-US" sz="3600" dirty="0" smtClean="0"/>
              <a:t> </a:t>
            </a:r>
            <a:r>
              <a:rPr lang="en-US" dirty="0" smtClean="0"/>
              <a:t>IN BIODIVERSITY FOR BIRDS </a:t>
            </a:r>
          </a:p>
          <a:p>
            <a:r>
              <a:rPr lang="en-US" dirty="0" smtClean="0"/>
              <a:t>AND </a:t>
            </a:r>
            <a:r>
              <a:rPr lang="en-US" dirty="0"/>
              <a:t>ORCHIDS</a:t>
            </a:r>
            <a:endParaRPr lang="es-MX" dirty="0"/>
          </a:p>
        </p:txBody>
      </p:sp>
      <p:pic>
        <p:nvPicPr>
          <p:cNvPr id="2055" name="Picture 7" descr="http://www.sibcolombia.net/SIB-theme/images/cifras_html/pais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423" y="2265052"/>
            <a:ext cx="1324834" cy="1324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ángulo 9"/>
          <p:cNvSpPr/>
          <p:nvPr/>
        </p:nvSpPr>
        <p:spPr>
          <a:xfrm>
            <a:off x="3995546" y="2675153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/>
              <a:t>2</a:t>
            </a:r>
            <a:r>
              <a:rPr lang="en-US" b="1" dirty="0" smtClean="0"/>
              <a:t>nd</a:t>
            </a:r>
            <a:r>
              <a:rPr lang="en-US" dirty="0" smtClean="0"/>
              <a:t> IN BIODIVERSITY FOR PLANTS, AMPHIBIANS, FRESH WATER FISH AND BUTTERFLIES</a:t>
            </a:r>
            <a:endParaRPr lang="es-MX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8304" y="4204953"/>
            <a:ext cx="1259242" cy="1259242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2645845" y="4092553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3600" b="1" dirty="0" smtClean="0"/>
              <a:t>3</a:t>
            </a:r>
            <a:r>
              <a:rPr lang="es-MX" b="1" dirty="0" smtClean="0"/>
              <a:t>rd</a:t>
            </a:r>
            <a:r>
              <a:rPr lang="es-MX" dirty="0" smtClean="0"/>
              <a:t> IN BIODIVERSITY FOR REPTILES AND PALMS</a:t>
            </a:r>
            <a:endParaRPr lang="es-MX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171" y="5464195"/>
            <a:ext cx="1269509" cy="1269509"/>
          </a:xfrm>
          <a:prstGeom prst="rect">
            <a:avLst/>
          </a:prstGeom>
        </p:spPr>
      </p:pic>
      <p:sp>
        <p:nvSpPr>
          <p:cNvPr id="14" name="Rectángulo 13"/>
          <p:cNvSpPr/>
          <p:nvPr/>
        </p:nvSpPr>
        <p:spPr>
          <a:xfrm>
            <a:off x="1907704" y="5342522"/>
            <a:ext cx="34556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600" dirty="0" smtClean="0"/>
              <a:t>4th </a:t>
            </a:r>
            <a:r>
              <a:rPr lang="es-MX" dirty="0" smtClean="0"/>
              <a:t> IN BIODIVERSITY FOR MAMMALS</a:t>
            </a:r>
            <a:endParaRPr lang="es-MX" dirty="0"/>
          </a:p>
        </p:txBody>
      </p:sp>
      <p:sp>
        <p:nvSpPr>
          <p:cNvPr id="15" name="Rectángulo 14"/>
          <p:cNvSpPr/>
          <p:nvPr/>
        </p:nvSpPr>
        <p:spPr>
          <a:xfrm>
            <a:off x="5868144" y="5949280"/>
            <a:ext cx="2699402" cy="4728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/>
              <a:t>http://www.sibcolombia.net/web/sib/cifras</a:t>
            </a:r>
          </a:p>
        </p:txBody>
      </p:sp>
    </p:spTree>
    <p:extLst>
      <p:ext uri="{BB962C8B-B14F-4D97-AF65-F5344CB8AC3E}">
        <p14:creationId xmlns:p14="http://schemas.microsoft.com/office/powerpoint/2010/main" val="399848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9552" y="2780928"/>
            <a:ext cx="8229600" cy="1143000"/>
          </a:xfrm>
        </p:spPr>
        <p:txBody>
          <a:bodyPr/>
          <a:lstStyle/>
          <a:p>
            <a:r>
              <a:rPr lang="en-US" dirty="0"/>
              <a:t>Why </a:t>
            </a:r>
            <a:r>
              <a:rPr lang="en-US" dirty="0" smtClean="0"/>
              <a:t>is Colombia </a:t>
            </a:r>
            <a:r>
              <a:rPr lang="en-US" dirty="0"/>
              <a:t>so </a:t>
            </a:r>
            <a:r>
              <a:rPr lang="en-US" dirty="0" err="1"/>
              <a:t>biodiverse</a:t>
            </a:r>
            <a:r>
              <a:rPr lang="en-US" dirty="0"/>
              <a:t>?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795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Make a choice and form a group to defend </a:t>
            </a:r>
            <a:r>
              <a:rPr lang="en-US" dirty="0" smtClean="0"/>
              <a:t>your </a:t>
            </a:r>
            <a:r>
              <a:rPr lang="en-US" dirty="0"/>
              <a:t>point of view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Gold</a:t>
            </a:r>
          </a:p>
          <a:p>
            <a:pPr lvl="1"/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r>
              <a:rPr lang="es-MX" dirty="0" err="1" smtClean="0"/>
              <a:t>Bird</a:t>
            </a:r>
            <a:endParaRPr lang="es-MX" dirty="0" smtClean="0"/>
          </a:p>
          <a:p>
            <a:pPr lvl="1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7894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32040" y="332656"/>
            <a:ext cx="3332402" cy="200709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s-CO" dirty="0" smtClean="0"/>
              <a:t/>
            </a:r>
            <a:br>
              <a:rPr lang="es-CO" dirty="0" smtClean="0"/>
            </a:br>
            <a:r>
              <a:rPr lang="es-CO" dirty="0" smtClean="0"/>
              <a:t/>
            </a:r>
            <a:br>
              <a:rPr lang="es-CO" dirty="0" smtClean="0"/>
            </a:br>
            <a:r>
              <a:rPr lang="en-US" dirty="0" smtClean="0"/>
              <a:t>Because </a:t>
            </a:r>
            <a:r>
              <a:rPr lang="en-US" dirty="0"/>
              <a:t>we have a lot of </a:t>
            </a:r>
            <a:r>
              <a:rPr lang="en-US" dirty="0" smtClean="0"/>
              <a:t>ecosystems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s-CO" dirty="0"/>
          </a:p>
        </p:txBody>
      </p:sp>
      <p:sp>
        <p:nvSpPr>
          <p:cNvPr id="5" name="4 Rectángulo"/>
          <p:cNvSpPr/>
          <p:nvPr/>
        </p:nvSpPr>
        <p:spPr>
          <a:xfrm>
            <a:off x="4942954" y="5614893"/>
            <a:ext cx="35718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800" dirty="0" smtClean="0"/>
              <a:t>http://hermes.humboldt.org.co//ecosistemas/colombia/ecosistemas.php?proyecto=1&amp;imgbox=&amp;imgxy=&amp;zregion=0&amp;box=true&amp;minx=-80.639627273782&amp;miny=-4.666&amp;maxx=-65.549882726218&amp;maxy=13.4501&amp;comando=acercard&amp;comando=vertodo&amp;deptos=Seleccione+Regi%F3n&amp;tododept=&amp;cambiomodo=&amp;modovista=360-432&amp;modoanterior=1&amp;laetter=Y&amp;ladeparta=Y&amp;lacoordenadas=Y&amp;lasuramerica=Y&amp;lacolombia=Y&amp;impresionurl=Ht9TCJFcqv3UQjb3CzBEavgsJka%2FIIKQuok9XXiApQ9I9B6a7%2BMAsb77Tw9KEvoWLZVhVOjyGtH2MnUOUUxjbykXNqiQVu46bTsY0k6ptYlWzawsBn7XKw%3D%3D</a:t>
            </a:r>
            <a:endParaRPr lang="es-CO" sz="800" dirty="0"/>
          </a:p>
        </p:txBody>
      </p:sp>
      <p:pic>
        <p:nvPicPr>
          <p:cNvPr id="23556" name="Picture 4" descr="http://www.colombiaya.com/seccion-colombia/pics-seccion-colombia/mapa-colombia/Mapa-Regiones-Natural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71480"/>
            <a:ext cx="4091594" cy="5643578"/>
          </a:xfrm>
          <a:prstGeom prst="rect">
            <a:avLst/>
          </a:prstGeom>
          <a:noFill/>
        </p:spPr>
      </p:pic>
      <p:sp>
        <p:nvSpPr>
          <p:cNvPr id="3" name="CuadroTexto 2"/>
          <p:cNvSpPr txBox="1"/>
          <p:nvPr/>
        </p:nvSpPr>
        <p:spPr>
          <a:xfrm>
            <a:off x="5058438" y="3996063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COLOMBIA HAS 311 TYPES OF INLAND AND COASTAL ECOSYSTEM</a:t>
            </a:r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6300192" y="3133995"/>
            <a:ext cx="1080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/>
              <a:t>311</a:t>
            </a:r>
            <a:endParaRPr lang="es-MX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9552" y="2780928"/>
            <a:ext cx="8229600" cy="1143000"/>
          </a:xfrm>
        </p:spPr>
        <p:txBody>
          <a:bodyPr/>
          <a:lstStyle/>
          <a:p>
            <a:r>
              <a:rPr lang="es-MX" dirty="0" smtClean="0"/>
              <a:t>Can </a:t>
            </a:r>
            <a:r>
              <a:rPr lang="es-MX" dirty="0" err="1" smtClean="0"/>
              <a:t>we</a:t>
            </a:r>
            <a:r>
              <a:rPr lang="es-MX" dirty="0" smtClean="0"/>
              <a:t> </a:t>
            </a:r>
            <a:r>
              <a:rPr lang="es-MX" dirty="0" err="1" smtClean="0"/>
              <a:t>put</a:t>
            </a:r>
            <a:r>
              <a:rPr lang="es-MX" dirty="0" smtClean="0"/>
              <a:t> a </a:t>
            </a:r>
            <a:r>
              <a:rPr lang="es-MX" dirty="0" err="1" smtClean="0"/>
              <a:t>price</a:t>
            </a:r>
            <a:r>
              <a:rPr lang="es-MX" dirty="0" smtClean="0"/>
              <a:t> </a:t>
            </a:r>
            <a:r>
              <a:rPr lang="es-MX" dirty="0" err="1" smtClean="0"/>
              <a:t>on</a:t>
            </a:r>
            <a:r>
              <a:rPr lang="es-MX" dirty="0" smtClean="0"/>
              <a:t> </a:t>
            </a:r>
            <a:r>
              <a:rPr lang="es-MX" dirty="0" err="1" smtClean="0"/>
              <a:t>Biodiversity</a:t>
            </a:r>
            <a:r>
              <a:rPr lang="es-MX" dirty="0" smtClean="0"/>
              <a:t>?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4214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Go</a:t>
            </a:r>
            <a:r>
              <a:rPr lang="es-MX" dirty="0" smtClean="0"/>
              <a:t> </a:t>
            </a:r>
            <a:r>
              <a:rPr lang="es-MX" dirty="0" err="1" smtClean="0"/>
              <a:t>to</a:t>
            </a:r>
            <a:r>
              <a:rPr lang="es-MX" dirty="0" smtClean="0"/>
              <a:t> video Cali </a:t>
            </a:r>
            <a:r>
              <a:rPr lang="es-MX" dirty="0" err="1" smtClean="0"/>
              <a:t>birdfair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3568" y="3284984"/>
            <a:ext cx="8229600" cy="748680"/>
          </a:xfrm>
        </p:spPr>
        <p:txBody>
          <a:bodyPr/>
          <a:lstStyle/>
          <a:p>
            <a:r>
              <a:rPr lang="es-MX" dirty="0">
                <a:hlinkClick r:id="rId2"/>
              </a:rPr>
              <a:t>https://</a:t>
            </a:r>
            <a:r>
              <a:rPr lang="es-MX" dirty="0" smtClean="0">
                <a:hlinkClick r:id="rId2"/>
              </a:rPr>
              <a:t>vimeo.com/78965427</a:t>
            </a:r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081846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Go</a:t>
            </a:r>
            <a:r>
              <a:rPr lang="es-MX" dirty="0" smtClean="0"/>
              <a:t> </a:t>
            </a:r>
            <a:r>
              <a:rPr lang="es-MX" dirty="0" err="1" smtClean="0"/>
              <a:t>to</a:t>
            </a:r>
            <a:r>
              <a:rPr lang="es-MX" dirty="0" smtClean="0"/>
              <a:t> video  Gold </a:t>
            </a:r>
            <a:r>
              <a:rPr lang="es-MX" dirty="0" err="1" smtClean="0"/>
              <a:t>extraction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32121" y="3068960"/>
            <a:ext cx="8229600" cy="892696"/>
          </a:xfrm>
        </p:spPr>
        <p:txBody>
          <a:bodyPr>
            <a:normAutofit fontScale="92500"/>
          </a:bodyPr>
          <a:lstStyle/>
          <a:p>
            <a:r>
              <a:rPr lang="es-MX" dirty="0">
                <a:hlinkClick r:id="rId2"/>
              </a:rPr>
              <a:t>https://</a:t>
            </a:r>
            <a:r>
              <a:rPr lang="es-MX" dirty="0" smtClean="0">
                <a:hlinkClick r:id="rId2"/>
              </a:rPr>
              <a:t>www.youtube.com/watch?v=i7qPfnPlYSM</a:t>
            </a:r>
            <a:endParaRPr lang="es-MX" dirty="0" smtClean="0"/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983891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Grade 9- Final </a:t>
            </a:r>
            <a:r>
              <a:rPr lang="pt-BR" dirty="0" err="1"/>
              <a:t>project</a:t>
            </a:r>
            <a:r>
              <a:rPr lang="pt-BR" dirty="0"/>
              <a:t> 2014-15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13847"/>
            <a:ext cx="8229600" cy="4525963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Students are to complete an initial online research class that will allow them to identify one organism from Colombia that is currently listed as endangered.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There </a:t>
            </a:r>
            <a:r>
              <a:rPr lang="en-US" dirty="0"/>
              <a:t>are 7 groups to choose from-  plants, birds, insects (and arachnids), fish, mammals, reptiles and amphibians.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b="1" dirty="0" smtClean="0"/>
              <a:t>The </a:t>
            </a:r>
            <a:r>
              <a:rPr lang="en-US" b="1" dirty="0"/>
              <a:t>report should include</a:t>
            </a:r>
            <a:r>
              <a:rPr lang="en-US" dirty="0"/>
              <a:t>: a diagram of the organism; its scientific and common names; the location(s) where it can be found in Colombia (including a map); its general diet; the current (estimated) population; The reason(s) as to why it has become an endangered species.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This </a:t>
            </a:r>
            <a:r>
              <a:rPr lang="en-US" dirty="0"/>
              <a:t>last section should take the form of </a:t>
            </a:r>
            <a:r>
              <a:rPr lang="en-US" b="1" dirty="0"/>
              <a:t>a short written essa</a:t>
            </a:r>
            <a:r>
              <a:rPr lang="en-US" dirty="0"/>
              <a:t>y which explains the past and current situation as well as mentioning any solutions being considered.</a:t>
            </a:r>
          </a:p>
          <a:p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/>
              <a:t>final aspect of the project will be a phylogenic tree linking all the organisms researched.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Each </a:t>
            </a:r>
            <a:r>
              <a:rPr lang="en-US" dirty="0"/>
              <a:t>student must create a summary page of their report- photo, scientific and common name, general location and a short (one word) description as to why it is under threat – deforestation, pollution etc. on an A4 page cut into a leaf shape (see teacher example).</a:t>
            </a:r>
          </a:p>
        </p:txBody>
      </p:sp>
    </p:spTree>
    <p:extLst>
      <p:ext uri="{BB962C8B-B14F-4D97-AF65-F5344CB8AC3E}">
        <p14:creationId xmlns:p14="http://schemas.microsoft.com/office/powerpoint/2010/main" val="318372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274638"/>
            <a:ext cx="8964488" cy="1143000"/>
          </a:xfrm>
        </p:spPr>
        <p:txBody>
          <a:bodyPr/>
          <a:lstStyle/>
          <a:p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</p:nvPr>
        </p:nvGraphicFramePr>
        <p:xfrm>
          <a:off x="1815826" y="1599857"/>
          <a:ext cx="5512348" cy="4526649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87686"/>
                <a:gridCol w="3716806"/>
                <a:gridCol w="703928"/>
                <a:gridCol w="703928"/>
              </a:tblGrid>
              <a:tr h="2126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Level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814" marR="598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Descriptor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814" marR="598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Self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Assessment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814" marR="598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Teacher Assessment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814" marR="598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6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814" marR="598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Myriad Pro"/>
                        </a:rPr>
                        <a:t>The student does not reach a standard described by any of the descriptors below. 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814" marR="598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814" marR="598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814" marR="598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02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– 2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814" marR="598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Myriad Pro"/>
                        </a:rPr>
                        <a:t>The student is able to: 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i. </a:t>
                      </a:r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state </a:t>
                      </a: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the ways in which science is used to address a specific problem or issue </a:t>
                      </a:r>
                      <a:endParaRPr lang="es-MX" sz="1000">
                        <a:solidFill>
                          <a:srgbClr val="000000"/>
                        </a:solidFill>
                        <a:effectLst/>
                        <a:latin typeface="Myriad Pro"/>
                        <a:ea typeface="Calibri" panose="020F0502020204030204" pitchFamily="34" charset="0"/>
                        <a:cs typeface="Myriad Pro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ii. </a:t>
                      </a:r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state </a:t>
                      </a: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the implications of using science to solve a specific problem or issue, interacting with a factor </a:t>
                      </a:r>
                      <a:endParaRPr lang="es-MX" sz="1000">
                        <a:solidFill>
                          <a:srgbClr val="000000"/>
                        </a:solidFill>
                        <a:effectLst/>
                        <a:latin typeface="Myriad Pro"/>
                        <a:ea typeface="Calibri" panose="020F0502020204030204" pitchFamily="34" charset="0"/>
                        <a:cs typeface="Myriad Pro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iii. </a:t>
                      </a:r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apply </a:t>
                      </a: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scientific language to communicate understanding but does so </a:t>
                      </a:r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with limited success </a:t>
                      </a:r>
                      <a:endParaRPr lang="es-MX" sz="1000">
                        <a:solidFill>
                          <a:srgbClr val="000000"/>
                        </a:solidFill>
                        <a:effectLst/>
                        <a:latin typeface="Myriad Pro"/>
                        <a:ea typeface="Calibri" panose="020F0502020204030204" pitchFamily="34" charset="0"/>
                        <a:cs typeface="Myriad Pro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iv. document sources, with </a:t>
                      </a:r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limited success</a:t>
                      </a: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. </a:t>
                      </a:r>
                      <a:endParaRPr lang="es-MX" sz="1000">
                        <a:solidFill>
                          <a:srgbClr val="000000"/>
                        </a:solidFill>
                        <a:effectLst/>
                        <a:latin typeface="Myriad Pro"/>
                        <a:ea typeface="Calibri" panose="020F0502020204030204" pitchFamily="34" charset="0"/>
                        <a:cs typeface="Myriad Pro"/>
                      </a:endParaRPr>
                    </a:p>
                  </a:txBody>
                  <a:tcPr marL="59814" marR="598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814" marR="598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814" marR="598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93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– 4 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814" marR="598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50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The student is able to: </a:t>
                      </a:r>
                      <a:endParaRPr lang="es-MX" sz="1000">
                        <a:effectLst/>
                        <a:latin typeface="Myriad Pro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i. </a:t>
                      </a:r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outline </a:t>
                      </a: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the ways in which science is applied and used to address a specific problem or issue </a:t>
                      </a:r>
                      <a:endParaRPr lang="es-MX" sz="1000">
                        <a:solidFill>
                          <a:srgbClr val="000000"/>
                        </a:solidFill>
                        <a:effectLst/>
                        <a:latin typeface="Myriad Pro"/>
                        <a:ea typeface="Calibri" panose="020F0502020204030204" pitchFamily="34" charset="0"/>
                        <a:cs typeface="Myriad Pro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ii. </a:t>
                      </a:r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outline </a:t>
                      </a: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the implications of using science and its application to solve a specific problem or issue, interacting with a factor </a:t>
                      </a:r>
                      <a:endParaRPr lang="es-MX" sz="1000">
                        <a:solidFill>
                          <a:srgbClr val="000000"/>
                        </a:solidFill>
                        <a:effectLst/>
                        <a:latin typeface="Myriad Pro"/>
                        <a:ea typeface="Calibri" panose="020F0502020204030204" pitchFamily="34" charset="0"/>
                        <a:cs typeface="Myriad Pro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iii. </a:t>
                      </a:r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sometimes apply </a:t>
                      </a: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scientific language to communicate understanding </a:t>
                      </a:r>
                      <a:endParaRPr lang="es-MX" sz="1000">
                        <a:solidFill>
                          <a:srgbClr val="000000"/>
                        </a:solidFill>
                        <a:effectLst/>
                        <a:latin typeface="Myriad Pro"/>
                        <a:ea typeface="Calibri" panose="020F0502020204030204" pitchFamily="34" charset="0"/>
                        <a:cs typeface="Myriad Pro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iv. </a:t>
                      </a:r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sometimes </a:t>
                      </a: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document sources correctly. </a:t>
                      </a:r>
                      <a:endParaRPr lang="es-MX" sz="1000">
                        <a:solidFill>
                          <a:srgbClr val="000000"/>
                        </a:solidFill>
                        <a:effectLst/>
                        <a:latin typeface="Myriad Pro"/>
                        <a:ea typeface="Calibri" panose="020F0502020204030204" pitchFamily="34" charset="0"/>
                        <a:cs typeface="Myriad Pro"/>
                      </a:endParaRPr>
                    </a:p>
                  </a:txBody>
                  <a:tcPr marL="59814" marR="598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814" marR="598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814" marR="598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55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– 6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814" marR="598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50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The student is able to: </a:t>
                      </a:r>
                      <a:endParaRPr lang="es-MX" sz="1000">
                        <a:effectLst/>
                        <a:latin typeface="Myriad Pro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i. </a:t>
                      </a:r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summarise </a:t>
                      </a: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the ways in which science is applied and used to address a specific problem or issue </a:t>
                      </a:r>
                      <a:endParaRPr lang="es-MX" sz="1000">
                        <a:solidFill>
                          <a:srgbClr val="000000"/>
                        </a:solidFill>
                        <a:effectLst/>
                        <a:latin typeface="Myriad Pro"/>
                        <a:ea typeface="Calibri" panose="020F0502020204030204" pitchFamily="34" charset="0"/>
                        <a:cs typeface="Myriad Pro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ii. </a:t>
                      </a:r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describe </a:t>
                      </a: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the implications of using science and its application to solve a specific problem or issue, interacting with a factor </a:t>
                      </a:r>
                      <a:endParaRPr lang="es-MX" sz="1000">
                        <a:solidFill>
                          <a:srgbClr val="000000"/>
                        </a:solidFill>
                        <a:effectLst/>
                        <a:latin typeface="Myriad Pro"/>
                        <a:ea typeface="Calibri" panose="020F0502020204030204" pitchFamily="34" charset="0"/>
                        <a:cs typeface="Myriad Pro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iii. </a:t>
                      </a:r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usually apply </a:t>
                      </a: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scientific language to communicate understanding </a:t>
                      </a:r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clearly and precisely</a:t>
                      </a: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 </a:t>
                      </a:r>
                      <a:endParaRPr lang="es-MX" sz="1000">
                        <a:solidFill>
                          <a:srgbClr val="000000"/>
                        </a:solidFill>
                        <a:effectLst/>
                        <a:latin typeface="Myriad Pro"/>
                        <a:ea typeface="Calibri" panose="020F0502020204030204" pitchFamily="34" charset="0"/>
                        <a:cs typeface="Myriad Pro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iv. </a:t>
                      </a:r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usually </a:t>
                      </a: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document sources correctly.</a:t>
                      </a:r>
                      <a:endParaRPr lang="es-MX" sz="1000">
                        <a:solidFill>
                          <a:srgbClr val="000000"/>
                        </a:solidFill>
                        <a:effectLst/>
                        <a:latin typeface="Myriad Pro"/>
                        <a:ea typeface="Calibri" panose="020F0502020204030204" pitchFamily="34" charset="0"/>
                        <a:cs typeface="Myriad Pro"/>
                      </a:endParaRPr>
                    </a:p>
                  </a:txBody>
                  <a:tcPr marL="59814" marR="598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814" marR="598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814" marR="598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55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7-8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814" marR="598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50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The student is able to: </a:t>
                      </a:r>
                      <a:endParaRPr lang="es-MX" sz="1000">
                        <a:effectLst/>
                        <a:latin typeface="Myriad Pro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i. </a:t>
                      </a:r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describe </a:t>
                      </a: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the ways in which science is applied and used to address a specific problem or issue </a:t>
                      </a:r>
                      <a:endParaRPr lang="es-MX" sz="1000">
                        <a:solidFill>
                          <a:srgbClr val="000000"/>
                        </a:solidFill>
                        <a:effectLst/>
                        <a:latin typeface="Myriad Pro"/>
                        <a:ea typeface="Calibri" panose="020F0502020204030204" pitchFamily="34" charset="0"/>
                        <a:cs typeface="Myriad Pro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ii. </a:t>
                      </a:r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discuss and analyse </a:t>
                      </a: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the implications of using science and its application to solve a specific problem or issue, interacting with a factor </a:t>
                      </a:r>
                      <a:endParaRPr lang="es-MX" sz="1000">
                        <a:solidFill>
                          <a:srgbClr val="000000"/>
                        </a:solidFill>
                        <a:effectLst/>
                        <a:latin typeface="Myriad Pro"/>
                        <a:ea typeface="Calibri" panose="020F0502020204030204" pitchFamily="34" charset="0"/>
                        <a:cs typeface="Myriad Pro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iii. </a:t>
                      </a:r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consistently apply </a:t>
                      </a: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scientific language to communicate understanding </a:t>
                      </a:r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clearly and precisely </a:t>
                      </a:r>
                      <a:endParaRPr lang="es-MX" sz="1000">
                        <a:solidFill>
                          <a:srgbClr val="000000"/>
                        </a:solidFill>
                        <a:effectLst/>
                        <a:latin typeface="Myriad Pro"/>
                        <a:ea typeface="Calibri" panose="020F0502020204030204" pitchFamily="34" charset="0"/>
                        <a:cs typeface="Myriad Pro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iv. document sources </a:t>
                      </a:r>
                      <a:r>
                        <a:rPr lang="en-GB" sz="800" b="1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completely</a:t>
                      </a: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Myriad Pro"/>
                        </a:rPr>
                        <a:t>.</a:t>
                      </a:r>
                      <a:endParaRPr lang="es-MX" sz="1000">
                        <a:solidFill>
                          <a:srgbClr val="000000"/>
                        </a:solidFill>
                        <a:effectLst/>
                        <a:latin typeface="Myriad Pro"/>
                        <a:ea typeface="Calibri" panose="020F0502020204030204" pitchFamily="34" charset="0"/>
                        <a:cs typeface="Myriad Pro"/>
                      </a:endParaRPr>
                    </a:p>
                  </a:txBody>
                  <a:tcPr marL="59814" marR="598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814" marR="598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MX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814" marR="598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331640" y="371198"/>
            <a:ext cx="5364088" cy="1046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Criterion and Assessment Rubrics</a:t>
            </a:r>
            <a:endParaRPr kumimoji="0" lang="es-MX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Myriad Pro" charset="0"/>
              </a:rPr>
              <a:t>Criterion D: Reflecting on the impacts of science (Yr3)</a:t>
            </a:r>
            <a:endParaRPr kumimoji="0" lang="es-MX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9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Myriad Pro" charset="0"/>
              </a:rPr>
              <a:t>i</a:t>
            </a:r>
            <a:r>
              <a:rPr kumimoji="0" lang="en-GB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Myriad Pro" charset="0"/>
              </a:rPr>
              <a:t>. explain the ways in which science is applied and used to address a specific problem or issue; ii. discuss and evaluate the various implications of using science and its application to solve a specific problem or issue; iii. apply scientific language effectively; iv. document the work of others and sources of information used. 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08165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err="1" smtClean="0"/>
              <a:t>Sumary</a:t>
            </a:r>
            <a:r>
              <a:rPr lang="es-CO" dirty="0" smtClean="0"/>
              <a:t> </a:t>
            </a:r>
            <a:r>
              <a:rPr lang="es-CO" dirty="0" err="1" smtClean="0"/>
              <a:t>Biodiversity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 fontScale="70000" lnSpcReduction="20000"/>
          </a:bodyPr>
          <a:lstStyle/>
          <a:p>
            <a:endParaRPr lang="es-CO" dirty="0" smtClean="0"/>
          </a:p>
          <a:p>
            <a:r>
              <a:rPr lang="en-US" dirty="0" smtClean="0"/>
              <a:t> Biodiversity is the term given to the </a:t>
            </a:r>
            <a:r>
              <a:rPr lang="en-US" dirty="0" smtClean="0">
                <a:solidFill>
                  <a:srgbClr val="FF0000"/>
                </a:solidFill>
              </a:rPr>
              <a:t>variety of life on Earth </a:t>
            </a:r>
            <a:endParaRPr lang="en-US" dirty="0" smtClean="0"/>
          </a:p>
          <a:p>
            <a:pPr lvl="1"/>
            <a:r>
              <a:rPr lang="en-US" dirty="0" smtClean="0"/>
              <a:t> Species (but not only)</a:t>
            </a:r>
          </a:p>
          <a:p>
            <a:pPr lvl="2"/>
            <a:r>
              <a:rPr lang="en-US" dirty="0" smtClean="0"/>
              <a:t>Darwin’s theory supports the idea that variation within a species is advantageous to that species.</a:t>
            </a:r>
          </a:p>
          <a:p>
            <a:endParaRPr lang="en-US" dirty="0" smtClean="0"/>
          </a:p>
          <a:p>
            <a:r>
              <a:rPr lang="en-US" dirty="0" smtClean="0"/>
              <a:t>A population of a species is better able to survive if it is </a:t>
            </a:r>
            <a:r>
              <a:rPr lang="en-US" dirty="0" smtClean="0">
                <a:solidFill>
                  <a:srgbClr val="FF0000"/>
                </a:solidFill>
              </a:rPr>
              <a:t>genetically varied</a:t>
            </a:r>
            <a:r>
              <a:rPr lang="en-US" dirty="0" smtClean="0"/>
              <a:t>, since it stands a greater likelihood of some of its members being able to cope with changing circumstances.</a:t>
            </a:r>
          </a:p>
          <a:p>
            <a:r>
              <a:rPr lang="en-US" dirty="0" smtClean="0"/>
              <a:t>Physiological differences and ´active substances´ within the body are also part of biodiversity</a:t>
            </a:r>
          </a:p>
          <a:p>
            <a:r>
              <a:rPr lang="en-US" dirty="0" smtClean="0"/>
              <a:t>If a resource is  present life will find  a way to use it!</a:t>
            </a:r>
          </a:p>
          <a:p>
            <a:r>
              <a:rPr lang="en-US" dirty="0" smtClean="0"/>
              <a:t>“A papaya </a:t>
            </a:r>
            <a:r>
              <a:rPr lang="en-US" dirty="0" err="1" smtClean="0"/>
              <a:t>pelada</a:t>
            </a:r>
            <a:r>
              <a:rPr lang="en-US" dirty="0" smtClean="0"/>
              <a:t> papaya comida”</a:t>
            </a:r>
            <a:endParaRPr lang="es-CO" dirty="0" smtClean="0"/>
          </a:p>
          <a:p>
            <a:pPr lvl="2"/>
            <a:r>
              <a:rPr lang="en-US" sz="4600" dirty="0" smtClean="0"/>
              <a:t> </a:t>
            </a:r>
            <a:r>
              <a:rPr lang="en-US" dirty="0" smtClean="0"/>
              <a:t>can be applied to a single habitat or an entire ecosystem </a:t>
            </a:r>
          </a:p>
          <a:p>
            <a:pPr lvl="2"/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s-CO" smtClean="0"/>
              <a:t>Biodiversidad</a:t>
            </a:r>
            <a:endParaRPr lang="es-CO" dirty="0" smtClean="0"/>
          </a:p>
          <a:p>
            <a:r>
              <a:rPr lang="es-CO" dirty="0" smtClean="0"/>
              <a:t>Genética o diversidad </a:t>
            </a:r>
            <a:r>
              <a:rPr lang="es-CO" dirty="0" err="1" smtClean="0"/>
              <a:t>intraespecífica</a:t>
            </a:r>
            <a:r>
              <a:rPr lang="es-CO" dirty="0" smtClean="0"/>
              <a:t>, consistente en la diversidad de versiones de los genes (</a:t>
            </a:r>
            <a:r>
              <a:rPr lang="es-CO" u="sng" dirty="0" smtClean="0">
                <a:hlinkClick r:id="rId2" tooltip="Alelo"/>
              </a:rPr>
              <a:t>alelos</a:t>
            </a:r>
            <a:r>
              <a:rPr lang="es-CO" dirty="0" smtClean="0"/>
              <a:t>) y de su distribución, que a su vez es la base de las variaciones interindividuales (la variedad de los </a:t>
            </a:r>
            <a:r>
              <a:rPr lang="es-CO" u="sng" dirty="0" smtClean="0">
                <a:hlinkClick r:id="rId3" tooltip="Genotipo"/>
              </a:rPr>
              <a:t>genotipos</a:t>
            </a:r>
            <a:r>
              <a:rPr lang="es-CO" dirty="0" smtClean="0"/>
              <a:t>).</a:t>
            </a:r>
          </a:p>
          <a:p>
            <a:pPr lvl="0"/>
            <a:r>
              <a:rPr lang="es-CO" dirty="0" smtClean="0"/>
              <a:t>Específica, entendida como diversidad sistemática, consistente en la pluralidad de los sistemas genéticos o genomas que distinguen a las </a:t>
            </a:r>
            <a:r>
              <a:rPr lang="es-CO" u="sng" dirty="0" smtClean="0">
                <a:hlinkClick r:id="rId4" tooltip="Especie (biología)"/>
              </a:rPr>
              <a:t>especies</a:t>
            </a:r>
            <a:r>
              <a:rPr lang="es-CO" dirty="0" smtClean="0"/>
              <a:t>.</a:t>
            </a:r>
          </a:p>
          <a:p>
            <a:pPr lvl="0"/>
            <a:r>
              <a:rPr lang="es-CO" dirty="0" err="1" smtClean="0"/>
              <a:t>Ecosistémica</a:t>
            </a:r>
            <a:r>
              <a:rPr lang="es-CO" dirty="0" smtClean="0"/>
              <a:t>, la diversidad de las comunidades biológicas (</a:t>
            </a:r>
            <a:r>
              <a:rPr lang="es-CO" u="sng" dirty="0" smtClean="0">
                <a:hlinkClick r:id="rId5" tooltip="Biocenosis"/>
              </a:rPr>
              <a:t>biocenosis</a:t>
            </a:r>
            <a:r>
              <a:rPr lang="es-CO" dirty="0" smtClean="0"/>
              <a:t>) cuya suma integrada constituye la </a:t>
            </a:r>
            <a:r>
              <a:rPr lang="es-CO" u="sng" dirty="0" smtClean="0">
                <a:hlinkClick r:id="rId6" tooltip="Biosfera"/>
              </a:rPr>
              <a:t>biosfera</a:t>
            </a:r>
            <a:r>
              <a:rPr lang="es-CO" dirty="0" smtClean="0"/>
              <a:t>.</a:t>
            </a:r>
          </a:p>
          <a:p>
            <a:r>
              <a:rPr lang="es-CO" dirty="0" smtClean="0"/>
              <a:t> </a:t>
            </a:r>
          </a:p>
          <a:p>
            <a:r>
              <a:rPr lang="es-CO" dirty="0" err="1" smtClean="0"/>
              <a:t>Biologists</a:t>
            </a:r>
            <a:r>
              <a:rPr lang="es-CO" dirty="0" smtClean="0"/>
              <a:t> </a:t>
            </a:r>
            <a:r>
              <a:rPr lang="es-CO" dirty="0" err="1" smtClean="0"/>
              <a:t>most</a:t>
            </a:r>
            <a:r>
              <a:rPr lang="es-CO" dirty="0" smtClean="0"/>
              <a:t> </a:t>
            </a:r>
            <a:r>
              <a:rPr lang="es-CO" dirty="0" err="1" smtClean="0"/>
              <a:t>often</a:t>
            </a:r>
            <a:r>
              <a:rPr lang="es-CO" dirty="0" smtClean="0"/>
              <a:t> define </a:t>
            </a:r>
            <a:r>
              <a:rPr lang="es-CO" dirty="0" err="1" smtClean="0"/>
              <a:t>biodiversity</a:t>
            </a:r>
            <a:r>
              <a:rPr lang="es-CO" dirty="0" smtClean="0"/>
              <a:t> as </a:t>
            </a:r>
            <a:r>
              <a:rPr lang="es-CO" dirty="0" err="1" smtClean="0"/>
              <a:t>the</a:t>
            </a:r>
            <a:r>
              <a:rPr lang="es-CO" dirty="0" smtClean="0"/>
              <a:t> "</a:t>
            </a:r>
            <a:r>
              <a:rPr lang="es-CO" dirty="0" err="1" smtClean="0"/>
              <a:t>totality</a:t>
            </a:r>
            <a:r>
              <a:rPr lang="es-CO" dirty="0" smtClean="0"/>
              <a:t> of genes, </a:t>
            </a:r>
            <a:r>
              <a:rPr lang="es-CO" dirty="0" err="1" smtClean="0"/>
              <a:t>species</a:t>
            </a:r>
            <a:r>
              <a:rPr lang="es-CO" dirty="0" smtClean="0"/>
              <a:t>, and </a:t>
            </a:r>
            <a:r>
              <a:rPr lang="es-CO" dirty="0" err="1" smtClean="0"/>
              <a:t>ecosystems</a:t>
            </a:r>
            <a:r>
              <a:rPr lang="es-CO" dirty="0" smtClean="0"/>
              <a:t> of a </a:t>
            </a:r>
            <a:r>
              <a:rPr lang="es-CO" dirty="0" err="1" smtClean="0"/>
              <a:t>region</a:t>
            </a:r>
            <a:r>
              <a:rPr lang="es-CO" dirty="0" smtClean="0"/>
              <a:t>".</a:t>
            </a:r>
            <a:r>
              <a:rPr lang="es-CO" u="sng" baseline="30000" dirty="0" smtClean="0">
                <a:hlinkClick r:id="rId7"/>
              </a:rPr>
              <a:t>[11][12]</a:t>
            </a:r>
            <a:endParaRPr lang="es-CO" dirty="0" smtClean="0"/>
          </a:p>
          <a:p>
            <a:r>
              <a:rPr lang="en-US" baseline="30000" dirty="0" smtClean="0"/>
              <a:t>biodiversity  is the totality of genes, spices, and </a:t>
            </a:r>
            <a:r>
              <a:rPr lang="en-US" baseline="30000" dirty="0" err="1" smtClean="0"/>
              <a:t>ecosistems</a:t>
            </a:r>
            <a:r>
              <a:rPr lang="en-US" baseline="30000" dirty="0" smtClean="0"/>
              <a:t> </a:t>
            </a:r>
            <a:r>
              <a:rPr lang="en-US" baseline="30000" dirty="0" err="1" smtClean="0"/>
              <a:t>im</a:t>
            </a:r>
            <a:r>
              <a:rPr lang="en-US" baseline="30000" dirty="0" smtClean="0"/>
              <a:t> a </a:t>
            </a:r>
            <a:r>
              <a:rPr lang="en-US" baseline="30000" dirty="0" err="1" smtClean="0"/>
              <a:t>región</a:t>
            </a:r>
            <a:r>
              <a:rPr lang="en-US" baseline="30000" dirty="0" smtClean="0"/>
              <a:t>.</a:t>
            </a:r>
            <a:endParaRPr lang="es-CO" dirty="0" smtClean="0"/>
          </a:p>
          <a:p>
            <a:r>
              <a:rPr lang="en-US" baseline="30000" dirty="0" smtClean="0"/>
              <a:t>Biodiversity can be divided in to three hierarchical categories Genes. </a:t>
            </a:r>
            <a:r>
              <a:rPr lang="en-US" baseline="30000" dirty="0" err="1" smtClean="0"/>
              <a:t>especies</a:t>
            </a:r>
            <a:r>
              <a:rPr lang="en-US" baseline="30000" dirty="0" smtClean="0"/>
              <a:t>, and </a:t>
            </a:r>
            <a:r>
              <a:rPr lang="en-US" baseline="30000" dirty="0" err="1" smtClean="0"/>
              <a:t>ecosistems</a:t>
            </a:r>
            <a:r>
              <a:rPr lang="en-US" baseline="30000" dirty="0" smtClean="0"/>
              <a:t> that describe quite different aspects of living </a:t>
            </a:r>
            <a:r>
              <a:rPr lang="en-US" baseline="30000" dirty="0" err="1" smtClean="0"/>
              <a:t>sistems</a:t>
            </a:r>
            <a:r>
              <a:rPr lang="en-US" baseline="30000" dirty="0" smtClean="0"/>
              <a:t> and that scientists </a:t>
            </a:r>
            <a:r>
              <a:rPr lang="en-US" dirty="0" err="1" smtClean="0"/>
              <a:t>mesure</a:t>
            </a:r>
            <a:r>
              <a:rPr lang="en-US" dirty="0" smtClean="0"/>
              <a:t> in different ways  ; genetic diversity, </a:t>
            </a:r>
            <a:r>
              <a:rPr lang="en-US" dirty="0" err="1" smtClean="0"/>
              <a:t>especies</a:t>
            </a:r>
            <a:r>
              <a:rPr lang="en-US" dirty="0" smtClean="0"/>
              <a:t> diversity  and </a:t>
            </a:r>
            <a:r>
              <a:rPr lang="en-US" dirty="0" err="1" smtClean="0"/>
              <a:t>ecosytem</a:t>
            </a:r>
            <a:r>
              <a:rPr lang="en-US" dirty="0" smtClean="0"/>
              <a:t> diversity</a:t>
            </a:r>
            <a:endParaRPr lang="es-CO" dirty="0" smtClean="0"/>
          </a:p>
          <a:p>
            <a:r>
              <a:rPr lang="es-CO" dirty="0" smtClean="0"/>
              <a:t>Fuente:</a:t>
            </a:r>
          </a:p>
          <a:p>
            <a:r>
              <a:rPr lang="es-CO" dirty="0" err="1" smtClean="0"/>
              <a:t>Biodiversity</a:t>
            </a:r>
            <a:r>
              <a:rPr lang="es-CO" dirty="0" smtClean="0"/>
              <a:t> </a:t>
            </a:r>
            <a:r>
              <a:rPr lang="es-CO" dirty="0" err="1" smtClean="0"/>
              <a:t>evaluation</a:t>
            </a:r>
            <a:r>
              <a:rPr lang="es-CO" dirty="0" smtClean="0"/>
              <a:t> tolos </a:t>
            </a:r>
            <a:r>
              <a:rPr lang="es-CO" dirty="0" err="1" smtClean="0"/>
              <a:t>for</a:t>
            </a:r>
            <a:r>
              <a:rPr lang="es-CO" dirty="0" smtClean="0"/>
              <a:t> </a:t>
            </a:r>
            <a:r>
              <a:rPr lang="es-CO" dirty="0" err="1" smtClean="0"/>
              <a:t>european</a:t>
            </a:r>
            <a:r>
              <a:rPr lang="es-CO" dirty="0" smtClean="0"/>
              <a:t> </a:t>
            </a:r>
            <a:r>
              <a:rPr lang="es-CO" dirty="0" err="1" smtClean="0"/>
              <a:t>forest</a:t>
            </a:r>
            <a:r>
              <a:rPr lang="es-CO" dirty="0" smtClean="0"/>
              <a:t> </a:t>
            </a:r>
            <a:r>
              <a:rPr lang="es-CO" dirty="0" err="1" smtClean="0"/>
              <a:t>coordinated</a:t>
            </a:r>
            <a:r>
              <a:rPr lang="es-CO" dirty="0" smtClean="0"/>
              <a:t> </a:t>
            </a:r>
            <a:r>
              <a:rPr lang="es-CO" dirty="0" err="1" smtClean="0"/>
              <a:t>by</a:t>
            </a:r>
            <a:r>
              <a:rPr lang="es-CO" dirty="0" smtClean="0"/>
              <a:t> </a:t>
            </a:r>
            <a:r>
              <a:rPr lang="es-CO" dirty="0" err="1" smtClean="0"/>
              <a:t>tor-bjorn</a:t>
            </a:r>
            <a:r>
              <a:rPr lang="es-CO" dirty="0" smtClean="0"/>
              <a:t> </a:t>
            </a:r>
            <a:r>
              <a:rPr lang="es-CO" dirty="0" err="1" smtClean="0"/>
              <a:t>larsson</a:t>
            </a:r>
            <a:r>
              <a:rPr lang="es-CO" dirty="0" smtClean="0"/>
              <a:t> </a:t>
            </a:r>
            <a:r>
              <a:rPr lang="es-CO" dirty="0" err="1" smtClean="0"/>
              <a:t>ecological</a:t>
            </a:r>
            <a:r>
              <a:rPr lang="es-CO" dirty="0" smtClean="0"/>
              <a:t> </a:t>
            </a:r>
            <a:r>
              <a:rPr lang="es-CO" dirty="0" err="1" smtClean="0"/>
              <a:t>bolletin</a:t>
            </a:r>
            <a:r>
              <a:rPr lang="es-CO" dirty="0" smtClean="0"/>
              <a:t> 50 2001 </a:t>
            </a:r>
            <a:r>
              <a:rPr lang="es-CO" dirty="0" err="1" smtClean="0"/>
              <a:t>pag</a:t>
            </a:r>
            <a:r>
              <a:rPr lang="es-CO" dirty="0" smtClean="0"/>
              <a:t> 178</a:t>
            </a:r>
          </a:p>
          <a:p>
            <a:r>
              <a:rPr lang="es-CO" u="sng" dirty="0" smtClean="0">
                <a:hlinkClick r:id="rId8"/>
              </a:rPr>
              <a:t>http://books.google.com/books?id=zeTU8QauENcC&amp;pg=PA178#v=onepage&amp;q&amp;f=false</a:t>
            </a:r>
            <a:r>
              <a:rPr lang="es-CO" dirty="0" smtClean="0"/>
              <a:t> </a:t>
            </a:r>
          </a:p>
          <a:p>
            <a:r>
              <a:rPr lang="es-CO" dirty="0" smtClean="0"/>
              <a:t> </a:t>
            </a:r>
          </a:p>
          <a:p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err="1" smtClean="0"/>
              <a:t>After</a:t>
            </a:r>
            <a:r>
              <a:rPr lang="es-MX" dirty="0" smtClean="0"/>
              <a:t> </a:t>
            </a:r>
            <a:r>
              <a:rPr lang="es-MX" dirty="0" err="1" smtClean="0"/>
              <a:t>your</a:t>
            </a:r>
            <a:r>
              <a:rPr lang="es-MX" dirty="0" smtClean="0"/>
              <a:t> </a:t>
            </a:r>
            <a:r>
              <a:rPr lang="es-MX" dirty="0" err="1" smtClean="0"/>
              <a:t>discussion</a:t>
            </a:r>
            <a:r>
              <a:rPr lang="es-MX" dirty="0" smtClean="0"/>
              <a:t> </a:t>
            </a:r>
            <a:r>
              <a:rPr lang="es-MX" dirty="0" err="1" smtClean="0"/>
              <a:t>we</a:t>
            </a:r>
            <a:r>
              <a:rPr lang="es-MX" dirty="0" smtClean="0"/>
              <a:t> </a:t>
            </a:r>
            <a:r>
              <a:rPr lang="es-MX" dirty="0" err="1" smtClean="0"/>
              <a:t>will</a:t>
            </a:r>
            <a:r>
              <a:rPr lang="es-MX" dirty="0" smtClean="0"/>
              <a:t> </a:t>
            </a:r>
            <a:r>
              <a:rPr lang="es-MX" dirty="0" err="1" smtClean="0"/>
              <a:t>start</a:t>
            </a:r>
            <a:r>
              <a:rPr lang="es-MX" dirty="0" smtClean="0"/>
              <a:t> </a:t>
            </a:r>
            <a:r>
              <a:rPr lang="es-MX" dirty="0" err="1" smtClean="0"/>
              <a:t>to</a:t>
            </a:r>
            <a:r>
              <a:rPr lang="es-MX" dirty="0" smtClean="0"/>
              <a:t> </a:t>
            </a:r>
            <a:r>
              <a:rPr lang="es-MX" dirty="0" err="1" smtClean="0"/>
              <a:t>learn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err="1" smtClean="0"/>
              <a:t>about</a:t>
            </a:r>
            <a:r>
              <a:rPr lang="es-MX" dirty="0" smtClean="0"/>
              <a:t> </a:t>
            </a:r>
            <a:r>
              <a:rPr lang="es-MX" dirty="0" err="1" smtClean="0"/>
              <a:t>biodiversity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763688" y="2348880"/>
            <a:ext cx="6696744" cy="3777283"/>
          </a:xfrm>
        </p:spPr>
        <p:txBody>
          <a:bodyPr/>
          <a:lstStyle/>
          <a:p>
            <a:r>
              <a:rPr lang="en-US" dirty="0"/>
              <a:t>What is biodiversity?</a:t>
            </a:r>
          </a:p>
          <a:p>
            <a:r>
              <a:rPr lang="en-US" dirty="0"/>
              <a:t>Why is </a:t>
            </a:r>
            <a:r>
              <a:rPr lang="en-US" dirty="0" smtClean="0"/>
              <a:t>it important</a:t>
            </a:r>
            <a:r>
              <a:rPr lang="en-US" dirty="0"/>
              <a:t>?</a:t>
            </a:r>
          </a:p>
          <a:p>
            <a:r>
              <a:rPr lang="en-US" dirty="0"/>
              <a:t>How we can describe biodiversity</a:t>
            </a:r>
            <a:r>
              <a:rPr lang="en-US" dirty="0" smtClean="0"/>
              <a:t>?</a:t>
            </a:r>
          </a:p>
          <a:p>
            <a:r>
              <a:rPr lang="en-US" dirty="0"/>
              <a:t>B</a:t>
            </a:r>
            <a:r>
              <a:rPr lang="en-US" dirty="0" smtClean="0"/>
              <a:t>iodiversity statistics in Colombia</a:t>
            </a:r>
          </a:p>
          <a:p>
            <a:r>
              <a:rPr lang="en-US" dirty="0" err="1" smtClean="0"/>
              <a:t>Birdfair</a:t>
            </a:r>
            <a:r>
              <a:rPr lang="en-US" dirty="0" smtClean="0"/>
              <a:t> in Cali</a:t>
            </a:r>
          </a:p>
          <a:p>
            <a:r>
              <a:rPr lang="en-US" dirty="0" smtClean="0"/>
              <a:t>Gold extraction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1647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aseline="30000" dirty="0" smtClean="0"/>
              <a:t>Biodiversity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14488"/>
            <a:ext cx="7615262" cy="4411675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endParaRPr lang="es-CO" dirty="0" smtClean="0"/>
          </a:p>
          <a:p>
            <a:r>
              <a:rPr lang="en-US" baseline="30000" dirty="0" smtClean="0"/>
              <a:t>Biodiversity  is the totality of genes, Species, and Ecosystems in a region.</a:t>
            </a:r>
            <a:endParaRPr lang="es-CO" dirty="0" smtClean="0"/>
          </a:p>
          <a:p>
            <a:pPr lvl="1"/>
            <a:r>
              <a:rPr lang="en-US" baseline="30000" dirty="0" smtClean="0"/>
              <a:t>Biodiversity can be divided in to three hierarchical categories</a:t>
            </a:r>
          </a:p>
          <a:p>
            <a:pPr lvl="1"/>
            <a:endParaRPr lang="en-US" baseline="30000" dirty="0" smtClean="0"/>
          </a:p>
          <a:p>
            <a:pPr lvl="1"/>
            <a:r>
              <a:rPr lang="en-US" baseline="30000" dirty="0" smtClean="0"/>
              <a:t> Genes		Genetic diversity</a:t>
            </a:r>
          </a:p>
          <a:p>
            <a:pPr lvl="1"/>
            <a:r>
              <a:rPr lang="en-US" baseline="30000" dirty="0" smtClean="0"/>
              <a:t>Species		</a:t>
            </a:r>
            <a:r>
              <a:rPr lang="en-US" baseline="30000" dirty="0" err="1" smtClean="0"/>
              <a:t>Species</a:t>
            </a:r>
            <a:r>
              <a:rPr lang="en-US" baseline="30000" dirty="0" smtClean="0"/>
              <a:t> diversity</a:t>
            </a:r>
            <a:r>
              <a:rPr lang="en-US" dirty="0" smtClean="0"/>
              <a:t> </a:t>
            </a:r>
            <a:r>
              <a:rPr lang="en-US" baseline="30000" dirty="0" smtClean="0"/>
              <a:t> </a:t>
            </a:r>
          </a:p>
          <a:p>
            <a:pPr lvl="1"/>
            <a:endParaRPr lang="en-US" baseline="30000" dirty="0" smtClean="0"/>
          </a:p>
          <a:p>
            <a:pPr lvl="1"/>
            <a:r>
              <a:rPr lang="en-US" baseline="30000" dirty="0" smtClean="0"/>
              <a:t>Ecosystem		Ecosystem diversity</a:t>
            </a:r>
          </a:p>
          <a:p>
            <a:pPr marL="457200" lvl="1" indent="0">
              <a:buNone/>
            </a:pPr>
            <a:endParaRPr lang="en-US" baseline="30000" dirty="0" smtClean="0"/>
          </a:p>
          <a:p>
            <a:r>
              <a:rPr lang="en-US" dirty="0"/>
              <a:t>In other words,  the </a:t>
            </a:r>
            <a:r>
              <a:rPr lang="en-US" dirty="0" smtClean="0"/>
              <a:t>different </a:t>
            </a:r>
            <a:r>
              <a:rPr lang="en-US" dirty="0"/>
              <a:t>ways </a:t>
            </a:r>
            <a:r>
              <a:rPr lang="en-US" dirty="0" smtClean="0"/>
              <a:t>in which life can exist in an environment.</a:t>
            </a:r>
          </a:p>
          <a:p>
            <a:r>
              <a:rPr lang="es-CO" sz="1300" dirty="0" err="1" smtClean="0"/>
              <a:t>Source</a:t>
            </a:r>
            <a:r>
              <a:rPr lang="es-CO" sz="1300" dirty="0" smtClean="0"/>
              <a:t>:</a:t>
            </a:r>
          </a:p>
          <a:p>
            <a:pPr>
              <a:buNone/>
            </a:pPr>
            <a:r>
              <a:rPr lang="es-CO" sz="1300" dirty="0" err="1" smtClean="0"/>
              <a:t>Biodiversity</a:t>
            </a:r>
            <a:r>
              <a:rPr lang="es-CO" sz="1300" dirty="0" smtClean="0"/>
              <a:t> </a:t>
            </a:r>
            <a:r>
              <a:rPr lang="es-CO" sz="1300" dirty="0" err="1" smtClean="0"/>
              <a:t>evaluation</a:t>
            </a:r>
            <a:r>
              <a:rPr lang="es-CO" sz="1300" dirty="0" smtClean="0"/>
              <a:t> </a:t>
            </a:r>
            <a:r>
              <a:rPr lang="es-CO" sz="1300" dirty="0" err="1" smtClean="0"/>
              <a:t>tools</a:t>
            </a:r>
            <a:r>
              <a:rPr lang="es-CO" sz="1300" dirty="0" smtClean="0"/>
              <a:t> </a:t>
            </a:r>
            <a:r>
              <a:rPr lang="es-CO" sz="1300" dirty="0" err="1" smtClean="0"/>
              <a:t>for</a:t>
            </a:r>
            <a:r>
              <a:rPr lang="es-CO" sz="1300" dirty="0" smtClean="0"/>
              <a:t> </a:t>
            </a:r>
            <a:r>
              <a:rPr lang="es-CO" sz="1300" dirty="0" err="1" smtClean="0"/>
              <a:t>european</a:t>
            </a:r>
            <a:r>
              <a:rPr lang="es-CO" sz="1300" dirty="0" smtClean="0"/>
              <a:t> </a:t>
            </a:r>
            <a:r>
              <a:rPr lang="es-CO" sz="1300" dirty="0" err="1" smtClean="0"/>
              <a:t>forest</a:t>
            </a:r>
            <a:r>
              <a:rPr lang="es-CO" sz="1300" dirty="0" smtClean="0"/>
              <a:t> </a:t>
            </a:r>
            <a:r>
              <a:rPr lang="es-CO" sz="1300" dirty="0" err="1" smtClean="0"/>
              <a:t>coordinated</a:t>
            </a:r>
            <a:r>
              <a:rPr lang="es-CO" sz="1300" dirty="0" smtClean="0"/>
              <a:t> </a:t>
            </a:r>
            <a:r>
              <a:rPr lang="es-CO" sz="1300" dirty="0" err="1" smtClean="0"/>
              <a:t>by</a:t>
            </a:r>
            <a:r>
              <a:rPr lang="es-CO" sz="1300" dirty="0" smtClean="0"/>
              <a:t> </a:t>
            </a:r>
            <a:r>
              <a:rPr lang="es-CO" sz="1300" dirty="0" err="1" smtClean="0"/>
              <a:t>Tor-bjorn</a:t>
            </a:r>
            <a:r>
              <a:rPr lang="es-CO" sz="1300" dirty="0" smtClean="0"/>
              <a:t> </a:t>
            </a:r>
            <a:r>
              <a:rPr lang="es-CO" sz="1300" dirty="0" err="1" smtClean="0"/>
              <a:t>Larsson</a:t>
            </a:r>
            <a:r>
              <a:rPr lang="es-CO" sz="1300" dirty="0" smtClean="0"/>
              <a:t> </a:t>
            </a:r>
            <a:r>
              <a:rPr lang="es-CO" sz="1300" dirty="0" err="1" smtClean="0"/>
              <a:t>Ecological</a:t>
            </a:r>
            <a:r>
              <a:rPr lang="es-CO" sz="1300" dirty="0" smtClean="0"/>
              <a:t> </a:t>
            </a:r>
            <a:r>
              <a:rPr lang="es-CO" sz="1300" dirty="0" err="1" smtClean="0"/>
              <a:t>Bolletin</a:t>
            </a:r>
            <a:r>
              <a:rPr lang="es-CO" sz="1300" dirty="0" smtClean="0"/>
              <a:t> , 50; 2001 </a:t>
            </a:r>
            <a:r>
              <a:rPr lang="es-CO" sz="1300" dirty="0" err="1" smtClean="0"/>
              <a:t>pag</a:t>
            </a:r>
            <a:r>
              <a:rPr lang="es-CO" sz="1300" dirty="0" smtClean="0"/>
              <a:t> 178</a:t>
            </a:r>
          </a:p>
          <a:p>
            <a:pPr>
              <a:buNone/>
            </a:pPr>
            <a:r>
              <a:rPr lang="es-CO" sz="1300" u="sng" dirty="0" smtClean="0">
                <a:hlinkClick r:id="rId2"/>
              </a:rPr>
              <a:t>http://books.google.com/books?id=zeTU8QauENcC&amp;pg=PA178#v=onepage&amp;q&amp;f=false</a:t>
            </a:r>
            <a:r>
              <a:rPr lang="es-CO" sz="1300" dirty="0" smtClean="0"/>
              <a:t> </a:t>
            </a:r>
          </a:p>
          <a:p>
            <a:endParaRPr lang="es-CO" dirty="0" smtClean="0"/>
          </a:p>
          <a:p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many species </a:t>
            </a:r>
            <a:r>
              <a:rPr lang="en-US" dirty="0" smtClean="0"/>
              <a:t>are there </a:t>
            </a:r>
            <a:r>
              <a:rPr lang="en-US" dirty="0"/>
              <a:t>in the world ?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5572140"/>
            <a:ext cx="5114932" cy="357190"/>
          </a:xfrm>
        </p:spPr>
        <p:txBody>
          <a:bodyPr>
            <a:normAutofit/>
          </a:bodyPr>
          <a:lstStyle/>
          <a:p>
            <a:r>
              <a:rPr lang="es-CO" sz="1000" dirty="0" smtClean="0"/>
              <a:t>http://www.ceiba.org/coursereport01.htm</a:t>
            </a:r>
            <a:endParaRPr lang="es-CO" sz="1000" dirty="0"/>
          </a:p>
        </p:txBody>
      </p:sp>
      <p:pic>
        <p:nvPicPr>
          <p:cNvPr id="1026" name="Picture 2" descr="http://www.ceiba.org/images/terwi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994" y="1628800"/>
            <a:ext cx="4423441" cy="3071834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4714844" y="2643182"/>
            <a:ext cx="4429156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Several students had the opportunity to assist Dr. Terry Erwin of the Smithsonian (front right) and his entomology crew on an early morning of canopy fogging to sample insect diversity.  </a:t>
            </a:r>
          </a:p>
          <a:p>
            <a:endParaRPr lang="en-US" sz="1400" dirty="0" smtClean="0"/>
          </a:p>
          <a:p>
            <a:r>
              <a:rPr lang="en-US" sz="1400" dirty="0" smtClean="0"/>
              <a:t>Terry's work at </a:t>
            </a:r>
            <a:r>
              <a:rPr lang="en-US" sz="1400" dirty="0" err="1" smtClean="0"/>
              <a:t>Tiputini</a:t>
            </a:r>
            <a:r>
              <a:rPr lang="en-US" sz="1400" dirty="0" smtClean="0"/>
              <a:t> has been responsible for a dramatic upward revision of the estimated number of total insect species that may exist in the world:  </a:t>
            </a:r>
          </a:p>
          <a:p>
            <a:endParaRPr lang="en-US" sz="1400" dirty="0" smtClean="0"/>
          </a:p>
          <a:p>
            <a:r>
              <a:rPr lang="en-US" sz="1400" dirty="0" smtClean="0"/>
              <a:t>his work in the rainforest canopy has revealed previously unimaginable diversity in the tree tops, and he estimates there may be as many as 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20 million insect species  </a:t>
            </a:r>
            <a:r>
              <a:rPr lang="en-US" sz="1400" dirty="0" smtClean="0"/>
              <a:t>on the planet! </a:t>
            </a:r>
            <a:endParaRPr lang="es-CO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O" dirty="0" err="1" smtClean="0"/>
              <a:t>There</a:t>
            </a:r>
            <a:r>
              <a:rPr lang="es-CO" dirty="0" smtClean="0"/>
              <a:t> </a:t>
            </a:r>
            <a:r>
              <a:rPr lang="es-CO" dirty="0" err="1" smtClean="0"/>
              <a:t>is</a:t>
            </a:r>
            <a:r>
              <a:rPr lang="es-CO" dirty="0" smtClean="0"/>
              <a:t> no </a:t>
            </a:r>
            <a:r>
              <a:rPr lang="es-CO" dirty="0" err="1" smtClean="0"/>
              <a:t>consensus</a:t>
            </a:r>
            <a:r>
              <a:rPr lang="es-CO" dirty="0" smtClean="0"/>
              <a:t>. </a:t>
            </a:r>
            <a:r>
              <a:rPr lang="es-CO" dirty="0" err="1" smtClean="0"/>
              <a:t>Why</a:t>
            </a:r>
            <a:r>
              <a:rPr lang="es-CO" dirty="0"/>
              <a:t>?</a:t>
            </a:r>
            <a:r>
              <a:rPr lang="es-CO" dirty="0" smtClean="0"/>
              <a:t> 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err="1" smtClean="0"/>
              <a:t>Different</a:t>
            </a:r>
            <a:r>
              <a:rPr lang="es-CO" dirty="0" smtClean="0"/>
              <a:t>  </a:t>
            </a:r>
            <a:r>
              <a:rPr lang="es-CO" dirty="0" err="1" smtClean="0"/>
              <a:t>estimation</a:t>
            </a:r>
            <a:r>
              <a:rPr lang="es-CO" dirty="0" smtClean="0"/>
              <a:t> </a:t>
            </a:r>
            <a:r>
              <a:rPr lang="es-CO" dirty="0" err="1" smtClean="0"/>
              <a:t>methods</a:t>
            </a:r>
            <a:r>
              <a:rPr lang="es-CO" dirty="0" smtClean="0"/>
              <a:t>? </a:t>
            </a:r>
          </a:p>
          <a:p>
            <a:endParaRPr lang="en-US" b="1" dirty="0" smtClean="0"/>
          </a:p>
          <a:p>
            <a:r>
              <a:rPr lang="en-US" b="1" dirty="0" smtClean="0"/>
              <a:t>So, how </a:t>
            </a:r>
            <a:r>
              <a:rPr lang="en-US" b="1" dirty="0"/>
              <a:t>m</a:t>
            </a:r>
            <a:r>
              <a:rPr lang="en-US" b="1" dirty="0" smtClean="0"/>
              <a:t>any species are there? A Study Says 8.7 Million, but It’s Tricky…</a:t>
            </a:r>
          </a:p>
          <a:p>
            <a:endParaRPr lang="es-CO" dirty="0" smtClean="0">
              <a:hlinkClick r:id="rId2"/>
            </a:endParaRPr>
          </a:p>
          <a:p>
            <a:r>
              <a:rPr lang="es-CO" dirty="0" smtClean="0">
                <a:hlinkClick r:id="rId2"/>
              </a:rPr>
              <a:t>http://www.nytimes.com/2011/08/30/science/30species.html</a:t>
            </a:r>
            <a:endParaRPr lang="es-CO" dirty="0" smtClean="0"/>
          </a:p>
          <a:p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Variation within a </a:t>
            </a:r>
            <a:r>
              <a:rPr lang="en-US" dirty="0"/>
              <a:t>s</a:t>
            </a:r>
            <a:r>
              <a:rPr lang="en-US" dirty="0" smtClean="0"/>
              <a:t>pecies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5000636"/>
            <a:ext cx="8229600" cy="1268403"/>
          </a:xfrm>
        </p:spPr>
        <p:txBody>
          <a:bodyPr>
            <a:normAutofit/>
          </a:bodyPr>
          <a:lstStyle/>
          <a:p>
            <a:pPr lvl="1">
              <a:buNone/>
            </a:pPr>
            <a:r>
              <a:rPr lang="en-US" dirty="0" smtClean="0"/>
              <a:t> Darwin’s theory supports the idea that variation within a species is advantageous to that species.</a:t>
            </a:r>
          </a:p>
          <a:p>
            <a:endParaRPr lang="es-CO" dirty="0"/>
          </a:p>
        </p:txBody>
      </p:sp>
      <p:pic>
        <p:nvPicPr>
          <p:cNvPr id="26626" name="Picture 2" descr="Fig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1183" y="1285860"/>
            <a:ext cx="2592042" cy="3690934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4071934" y="4143380"/>
            <a:ext cx="35719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s-CO" sz="800" dirty="0" smtClean="0">
                <a:hlinkClick r:id="rId3" action="ppaction://hlinkfile"/>
              </a:rPr>
              <a:t>Jeffrey C. Oliver</a:t>
            </a:r>
            <a:r>
              <a:rPr lang="es-CO" sz="800" dirty="0" smtClean="0">
                <a:hlinkClick r:id="" action="ppaction://hlinkfile"/>
              </a:rPr>
              <a:t>1</a:t>
            </a:r>
            <a:r>
              <a:rPr lang="es-CO" sz="800" dirty="0" smtClean="0"/>
              <a:t>,</a:t>
            </a:r>
            <a:r>
              <a:rPr lang="es-CO" sz="800" dirty="0" smtClean="0">
                <a:hlinkClick r:id="" action="ppaction://hlinkfile"/>
              </a:rPr>
              <a:t>*</a:t>
            </a:r>
            <a:r>
              <a:rPr lang="es-CO" sz="800" dirty="0" smtClean="0"/>
              <a:t>, </a:t>
            </a:r>
          </a:p>
          <a:p>
            <a:r>
              <a:rPr lang="es-CO" sz="800" dirty="0" err="1" smtClean="0">
                <a:hlinkClick r:id="rId4" action="ppaction://hlinkfile"/>
              </a:rPr>
              <a:t>Kendra</a:t>
            </a:r>
            <a:r>
              <a:rPr lang="es-CO" sz="800" dirty="0" smtClean="0">
                <a:hlinkClick r:id="rId4" action="ppaction://hlinkfile"/>
              </a:rPr>
              <a:t> A. Robertson</a:t>
            </a:r>
            <a:r>
              <a:rPr lang="es-CO" sz="800" dirty="0" smtClean="0">
                <a:hlinkClick r:id="" action="ppaction://hlinkfile"/>
              </a:rPr>
              <a:t>2</a:t>
            </a:r>
            <a:r>
              <a:rPr lang="es-CO" sz="800" dirty="0" smtClean="0"/>
              <a:t> </a:t>
            </a:r>
          </a:p>
          <a:p>
            <a:r>
              <a:rPr lang="es-CO" sz="800" dirty="0" err="1" smtClean="0">
                <a:hlinkClick r:id="rId5" action="ppaction://hlinkfile"/>
              </a:rPr>
              <a:t>Antónia</a:t>
            </a:r>
            <a:r>
              <a:rPr lang="es-CO" sz="800" dirty="0" smtClean="0">
                <a:hlinkClick r:id="rId5" action="ppaction://hlinkfile"/>
              </a:rPr>
              <a:t> Monteiro</a:t>
            </a:r>
            <a:r>
              <a:rPr lang="es-CO" sz="800" dirty="0" smtClean="0">
                <a:hlinkClick r:id="" action="ppaction://hlinkfile"/>
              </a:rPr>
              <a:t>1</a:t>
            </a:r>
            <a:r>
              <a:rPr lang="es-CO" sz="800" dirty="0" smtClean="0"/>
              <a:t>,</a:t>
            </a:r>
            <a:r>
              <a:rPr lang="es-CO" sz="800" dirty="0" smtClean="0">
                <a:hlinkClick r:id="" action="ppaction://hlinkfile"/>
              </a:rPr>
              <a:t>2</a:t>
            </a:r>
            <a:endParaRPr lang="es-CO" sz="800" dirty="0" smtClean="0"/>
          </a:p>
          <a:p>
            <a:r>
              <a:rPr lang="en-US" sz="800" dirty="0" smtClean="0"/>
              <a:t>Published online before print April 1, 2009, </a:t>
            </a:r>
            <a:r>
              <a:rPr lang="en-US" sz="800" dirty="0" err="1" smtClean="0"/>
              <a:t>doi</a:t>
            </a:r>
            <a:r>
              <a:rPr lang="en-US" sz="800" dirty="0" smtClean="0"/>
              <a:t>: 10.1098/rspb.2009.0182 </a:t>
            </a:r>
            <a:endParaRPr lang="es-CO" sz="800" dirty="0"/>
          </a:p>
        </p:txBody>
      </p:sp>
      <p:sp>
        <p:nvSpPr>
          <p:cNvPr id="7" name="6 CuadroTexto"/>
          <p:cNvSpPr txBox="1"/>
          <p:nvPr/>
        </p:nvSpPr>
        <p:spPr>
          <a:xfrm>
            <a:off x="4286248" y="1500174"/>
            <a:ext cx="321471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err="1" smtClean="0"/>
              <a:t>Representative</a:t>
            </a:r>
            <a:r>
              <a:rPr lang="es-CO" dirty="0" smtClean="0"/>
              <a:t> </a:t>
            </a:r>
            <a:r>
              <a:rPr lang="es-CO" dirty="0" err="1" smtClean="0"/>
              <a:t>examples</a:t>
            </a:r>
            <a:r>
              <a:rPr lang="es-CO" dirty="0" smtClean="0"/>
              <a:t> of </a:t>
            </a:r>
            <a:r>
              <a:rPr lang="es-CO" dirty="0" err="1" smtClean="0"/>
              <a:t>wing</a:t>
            </a:r>
            <a:r>
              <a:rPr lang="es-CO" dirty="0" smtClean="0"/>
              <a:t> </a:t>
            </a:r>
            <a:r>
              <a:rPr lang="es-CO" dirty="0" err="1" smtClean="0"/>
              <a:t>pattern</a:t>
            </a:r>
            <a:r>
              <a:rPr lang="es-CO" dirty="0" smtClean="0"/>
              <a:t> diversity in </a:t>
            </a:r>
            <a:r>
              <a:rPr lang="es-CO" i="1" dirty="0" err="1" smtClean="0"/>
              <a:t>Bicyclus</a:t>
            </a:r>
            <a:r>
              <a:rPr lang="es-CO" dirty="0" smtClean="0"/>
              <a:t> ((i) ventral, (</a:t>
            </a:r>
            <a:r>
              <a:rPr lang="es-CO" dirty="0" err="1" smtClean="0"/>
              <a:t>ii</a:t>
            </a:r>
            <a:r>
              <a:rPr lang="es-CO" dirty="0" smtClean="0"/>
              <a:t>) dorsal) </a:t>
            </a:r>
            <a:r>
              <a:rPr lang="es-CO" dirty="0" err="1" smtClean="0"/>
              <a:t>illustrating</a:t>
            </a:r>
            <a:r>
              <a:rPr lang="es-CO" dirty="0" smtClean="0"/>
              <a:t> inter- and </a:t>
            </a:r>
            <a:r>
              <a:rPr lang="es-CO" dirty="0" err="1" smtClean="0"/>
              <a:t>intraspecific</a:t>
            </a:r>
            <a:r>
              <a:rPr lang="es-CO" dirty="0" smtClean="0"/>
              <a:t> </a:t>
            </a:r>
            <a:r>
              <a:rPr lang="es-CO" dirty="0" err="1" smtClean="0"/>
              <a:t>variations</a:t>
            </a:r>
            <a:r>
              <a:rPr lang="es-CO" dirty="0" smtClean="0"/>
              <a:t> ((</a:t>
            </a:r>
            <a:r>
              <a:rPr lang="es-CO" i="1" dirty="0" smtClean="0"/>
              <a:t>a</a:t>
            </a:r>
            <a:r>
              <a:rPr lang="es-CO" dirty="0" smtClean="0"/>
              <a:t>) </a:t>
            </a:r>
            <a:r>
              <a:rPr lang="es-CO" i="1" dirty="0" err="1" smtClean="0"/>
              <a:t>Bicyclus</a:t>
            </a:r>
            <a:r>
              <a:rPr lang="es-CO" i="1" dirty="0" smtClean="0"/>
              <a:t> </a:t>
            </a:r>
            <a:r>
              <a:rPr lang="es-CO" i="1" dirty="0" err="1" smtClean="0"/>
              <a:t>anynana</a:t>
            </a:r>
            <a:r>
              <a:rPr lang="es-CO" dirty="0" smtClean="0"/>
              <a:t>, (</a:t>
            </a:r>
            <a:r>
              <a:rPr lang="es-CO" i="1" dirty="0" smtClean="0"/>
              <a:t>b</a:t>
            </a:r>
            <a:r>
              <a:rPr lang="es-CO" dirty="0" smtClean="0"/>
              <a:t>) </a:t>
            </a:r>
            <a:r>
              <a:rPr lang="es-CO" i="1" dirty="0" err="1" smtClean="0"/>
              <a:t>Bicyclus</a:t>
            </a:r>
            <a:r>
              <a:rPr lang="es-CO" i="1" dirty="0" smtClean="0"/>
              <a:t> </a:t>
            </a:r>
            <a:r>
              <a:rPr lang="es-CO" i="1" dirty="0" err="1" smtClean="0"/>
              <a:t>evadne</a:t>
            </a:r>
            <a:r>
              <a:rPr lang="es-CO" dirty="0" smtClean="0"/>
              <a:t>, (</a:t>
            </a:r>
            <a:r>
              <a:rPr lang="es-CO" i="1" dirty="0" smtClean="0"/>
              <a:t>c</a:t>
            </a:r>
            <a:r>
              <a:rPr lang="es-CO" dirty="0" smtClean="0"/>
              <a:t>) </a:t>
            </a:r>
            <a:r>
              <a:rPr lang="es-CO" i="1" dirty="0" err="1" smtClean="0"/>
              <a:t>Bicyclus</a:t>
            </a:r>
            <a:r>
              <a:rPr lang="es-CO" i="1" dirty="0" smtClean="0"/>
              <a:t> </a:t>
            </a:r>
            <a:r>
              <a:rPr lang="es-CO" i="1" dirty="0" err="1" smtClean="0"/>
              <a:t>sandace</a:t>
            </a:r>
            <a:r>
              <a:rPr lang="es-CO" dirty="0" smtClean="0"/>
              <a:t> and (</a:t>
            </a:r>
            <a:r>
              <a:rPr lang="es-CO" i="1" dirty="0" smtClean="0"/>
              <a:t>d</a:t>
            </a:r>
            <a:r>
              <a:rPr lang="es-CO" dirty="0" smtClean="0"/>
              <a:t>) </a:t>
            </a:r>
            <a:r>
              <a:rPr lang="es-CO" i="1" dirty="0" err="1" smtClean="0"/>
              <a:t>Bicyclus</a:t>
            </a:r>
            <a:r>
              <a:rPr lang="es-CO" i="1" dirty="0" smtClean="0"/>
              <a:t> </a:t>
            </a:r>
            <a:r>
              <a:rPr lang="es-CO" i="1" dirty="0" err="1" smtClean="0"/>
              <a:t>sciathis</a:t>
            </a:r>
            <a:r>
              <a:rPr lang="es-CO" dirty="0" smtClean="0"/>
              <a:t>). </a:t>
            </a:r>
            <a:r>
              <a:rPr lang="es-CO" dirty="0" err="1" smtClean="0"/>
              <a:t>Images</a:t>
            </a:r>
            <a:r>
              <a:rPr lang="es-CO" dirty="0" smtClean="0"/>
              <a:t> of </a:t>
            </a:r>
            <a:r>
              <a:rPr lang="es-CO" i="1" dirty="0" smtClean="0"/>
              <a:t>B. </a:t>
            </a:r>
            <a:r>
              <a:rPr lang="es-CO" i="1" dirty="0" err="1" smtClean="0"/>
              <a:t>evadne</a:t>
            </a:r>
            <a:r>
              <a:rPr lang="es-CO" dirty="0" smtClean="0"/>
              <a:t>, </a:t>
            </a:r>
            <a:r>
              <a:rPr lang="es-CO" i="1" dirty="0" smtClean="0"/>
              <a:t>B. </a:t>
            </a:r>
            <a:r>
              <a:rPr lang="es-CO" i="1" dirty="0" err="1" smtClean="0"/>
              <a:t>sandace</a:t>
            </a:r>
            <a:r>
              <a:rPr lang="es-CO" dirty="0" smtClean="0"/>
              <a:t> and </a:t>
            </a:r>
            <a:r>
              <a:rPr lang="es-CO" i="1" dirty="0" smtClean="0"/>
              <a:t>B. </a:t>
            </a:r>
            <a:r>
              <a:rPr lang="es-CO" i="1" dirty="0" err="1" smtClean="0"/>
              <a:t>sciathis</a:t>
            </a:r>
            <a:r>
              <a:rPr lang="es-CO" dirty="0" smtClean="0"/>
              <a:t> </a:t>
            </a:r>
            <a:r>
              <a:rPr lang="es-CO" dirty="0" err="1" smtClean="0"/>
              <a:t>courtesy</a:t>
            </a:r>
            <a:r>
              <a:rPr lang="es-CO" dirty="0" smtClean="0"/>
              <a:t> of T. </a:t>
            </a:r>
            <a:r>
              <a:rPr lang="es-CO" dirty="0" err="1" smtClean="0"/>
              <a:t>Larsen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 dirty="0"/>
          </a:p>
        </p:txBody>
      </p:sp>
      <p:pic>
        <p:nvPicPr>
          <p:cNvPr id="28676" name="Picture 4" descr="razas de perr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121" y="728003"/>
            <a:ext cx="8923879" cy="61436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err="1" smtClean="0"/>
              <a:t>Genetic</a:t>
            </a:r>
            <a:r>
              <a:rPr lang="es-CO" dirty="0" smtClean="0"/>
              <a:t> diversity</a:t>
            </a:r>
            <a:endParaRPr lang="es-CO" dirty="0"/>
          </a:p>
        </p:txBody>
      </p:sp>
      <p:pic>
        <p:nvPicPr>
          <p:cNvPr id="1026" name="Picture 2" descr="Los genes son fragmentos de DNA localizados en los cromosomas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142984"/>
            <a:ext cx="4352925" cy="5143501"/>
          </a:xfrm>
          <a:prstGeom prst="rect">
            <a:avLst/>
          </a:prstGeom>
          <a:noFill/>
        </p:spPr>
      </p:pic>
      <p:pic>
        <p:nvPicPr>
          <p:cNvPr id="1028" name="Picture 4" descr="http://t0.gstatic.com/images?q=tbn:ANd9GcT4TaEkXoXebtCu2Tht3_GQX9k8t1FeB0IdYCB2jKugGqGN_HA9u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2143116"/>
            <a:ext cx="2143125" cy="213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738</TotalTime>
  <Words>1462</Words>
  <Application>Microsoft Office PowerPoint</Application>
  <PresentationFormat>Presentación en pantalla (4:3)</PresentationFormat>
  <Paragraphs>240</Paragraphs>
  <Slides>27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27</vt:i4>
      </vt:variant>
    </vt:vector>
  </HeadingPairs>
  <TitlesOfParts>
    <vt:vector size="32" baseType="lpstr">
      <vt:lpstr>Arial</vt:lpstr>
      <vt:lpstr>Calibri</vt:lpstr>
      <vt:lpstr>Myriad Pro</vt:lpstr>
      <vt:lpstr>Times New Roman</vt:lpstr>
      <vt:lpstr>Tema de Office</vt:lpstr>
      <vt:lpstr>Which is more valuable?</vt:lpstr>
      <vt:lpstr>Make a choice and form a group to defend your point of view</vt:lpstr>
      <vt:lpstr>After your discussion we will start to learn about biodiversity</vt:lpstr>
      <vt:lpstr>Biodiversity</vt:lpstr>
      <vt:lpstr>How many species are there in the world ?</vt:lpstr>
      <vt:lpstr>There is no consensus. Why? </vt:lpstr>
      <vt:lpstr>Variation within a species</vt:lpstr>
      <vt:lpstr>Presentación de PowerPoint</vt:lpstr>
      <vt:lpstr>Genetic diversity</vt:lpstr>
      <vt:lpstr>Why is biodiversity important?</vt:lpstr>
      <vt:lpstr>Biodiversity is always changing</vt:lpstr>
      <vt:lpstr>Will there be a sixth extintion?</vt:lpstr>
      <vt:lpstr>Edward O. Wilson</vt:lpstr>
      <vt:lpstr>Biodiversity Index</vt:lpstr>
      <vt:lpstr># in Colombian Biodiversity</vt:lpstr>
      <vt:lpstr>Invertebrates</vt:lpstr>
      <vt:lpstr>Plants</vt:lpstr>
      <vt:lpstr>World ranking of Colombian biodiversity…</vt:lpstr>
      <vt:lpstr>Why is Colombia so biodiverse?</vt:lpstr>
      <vt:lpstr>  Because we have a lot of ecosystems  </vt:lpstr>
      <vt:lpstr>Can we put a price on Biodiversity?</vt:lpstr>
      <vt:lpstr>Go to video Cali birdfair</vt:lpstr>
      <vt:lpstr>Go to video  Gold extraction</vt:lpstr>
      <vt:lpstr>Grade 9- Final project 2014-15</vt:lpstr>
      <vt:lpstr>Presentación de PowerPoint</vt:lpstr>
      <vt:lpstr>Sumary Biodiversity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Biodiversity</dc:title>
  <dc:creator>Windows</dc:creator>
  <cp:lastModifiedBy>Full name</cp:lastModifiedBy>
  <cp:revision>90</cp:revision>
  <dcterms:created xsi:type="dcterms:W3CDTF">2011-09-16T16:41:57Z</dcterms:created>
  <dcterms:modified xsi:type="dcterms:W3CDTF">2014-11-12T13:12:26Z</dcterms:modified>
</cp:coreProperties>
</file>